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89" r:id="rId3"/>
    <p:sldId id="290" r:id="rId4"/>
    <p:sldId id="257" r:id="rId5"/>
    <p:sldId id="258" r:id="rId6"/>
    <p:sldId id="259" r:id="rId7"/>
    <p:sldId id="260" r:id="rId8"/>
    <p:sldId id="261" r:id="rId9"/>
    <p:sldId id="262" r:id="rId10"/>
    <p:sldId id="287" r:id="rId11"/>
    <p:sldId id="263" r:id="rId12"/>
    <p:sldId id="264" r:id="rId13"/>
    <p:sldId id="265" r:id="rId14"/>
    <p:sldId id="266" r:id="rId15"/>
    <p:sldId id="267" r:id="rId16"/>
    <p:sldId id="268" r:id="rId17"/>
    <p:sldId id="269" r:id="rId18"/>
    <p:sldId id="271" r:id="rId19"/>
    <p:sldId id="272" r:id="rId20"/>
    <p:sldId id="273" r:id="rId21"/>
    <p:sldId id="270" r:id="rId22"/>
    <p:sldId id="274" r:id="rId23"/>
    <p:sldId id="275" r:id="rId24"/>
    <p:sldId id="276" r:id="rId25"/>
    <p:sldId id="278" r:id="rId26"/>
    <p:sldId id="279" r:id="rId27"/>
    <p:sldId id="280" r:id="rId28"/>
    <p:sldId id="281" r:id="rId29"/>
    <p:sldId id="282" r:id="rId30"/>
    <p:sldId id="283" r:id="rId31"/>
    <p:sldId id="284" r:id="rId32"/>
    <p:sldId id="285" r:id="rId33"/>
    <p:sldId id="286" r:id="rId34"/>
    <p:sldId id="293" r:id="rId35"/>
    <p:sldId id="294"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E886C3-4ADB-4D92-8CEF-4CADB90D8BE4}" type="datetimeFigureOut">
              <a:rPr lang="en-IN" smtClean="0"/>
              <a:t>06-07-2022</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BFBB3-D827-4070-AE4F-78B3031AE2D3}" type="slidenum">
              <a:rPr lang="en-IN" smtClean="0"/>
              <a:t>‹#›</a:t>
            </a:fld>
            <a:endParaRPr lang="en-IN"/>
          </a:p>
        </p:txBody>
      </p:sp>
    </p:spTree>
    <p:extLst>
      <p:ext uri="{BB962C8B-B14F-4D97-AF65-F5344CB8AC3E}">
        <p14:creationId xmlns:p14="http://schemas.microsoft.com/office/powerpoint/2010/main" val="1872348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B5A19925-6D5B-48CA-B594-ADE49279EB2B}" type="datetime1">
              <a:rPr lang="en-IN" smtClean="0"/>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1DABF2A-0CF9-4958-A284-AEB6D90F8F9A}" type="datetime1">
              <a:rPr lang="en-IN" smtClean="0"/>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89B1F53-0171-461C-90E7-0F4E87187747}" type="datetime1">
              <a:rPr lang="en-IN" smtClean="0"/>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2C35A19-285C-4279-ACA0-F7BE4B522089}" type="datetime1">
              <a:rPr lang="en-IN" smtClean="0"/>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573620-EC28-4DEA-A575-6A0C5585E387}" type="datetime1">
              <a:rPr lang="en-IN" smtClean="0"/>
              <a:t>06-07-2022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0BA23212-4CB1-4A4C-B902-6073CDE6D9EE}" type="datetime1">
              <a:rPr lang="en-IN" smtClean="0"/>
              <a:t>06-07-2022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48CE34E5-E005-4AF8-B832-59E11AEE7A63}" type="datetime1">
              <a:rPr lang="en-IN" smtClean="0"/>
              <a:t>06-07-2022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143C66E-DF69-4709-8624-924997636E83}" type="datetime1">
              <a:rPr lang="en-IN" smtClean="0"/>
              <a:t>06-07-2022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D2625-DFF7-4FB4-8A62-21F64AD126F1}" type="datetime1">
              <a:rPr lang="en-IN" smtClean="0"/>
              <a:t>06-07-2022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97C614-90C6-4E07-8CE4-5CB547B315E8}" type="datetime1">
              <a:rPr lang="en-IN" smtClean="0"/>
              <a:t>06-07-2022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E99BB3-A085-46F8-AE04-788AF7ACB4AE}" type="datetime1">
              <a:rPr lang="en-IN" smtClean="0"/>
              <a:t>06-07-2022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A62510-1A34-49AF-860B-3A074DEB0C2B}"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25000"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446B2-B61E-4E4E-B438-8BF94C59A10A}" type="datetime1">
              <a:rPr lang="en-IN" smtClean="0"/>
              <a:t>06-07-2022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62510-1A34-49AF-860B-3A074DEB0C2B}"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259" y="3068960"/>
            <a:ext cx="7772400" cy="1470025"/>
          </a:xfrm>
        </p:spPr>
        <p:style>
          <a:lnRef idx="1">
            <a:schemeClr val="accent5"/>
          </a:lnRef>
          <a:fillRef idx="2">
            <a:schemeClr val="accent5"/>
          </a:fillRef>
          <a:effectRef idx="1">
            <a:schemeClr val="accent5"/>
          </a:effectRef>
          <a:fontRef idx="minor">
            <a:schemeClr val="dk1"/>
          </a:fontRef>
        </p:style>
        <p:txBody>
          <a:bodyPr>
            <a:normAutofit/>
          </a:bodyPr>
          <a:lstStyle/>
          <a:p>
            <a:r>
              <a:rPr lang="en-IN" sz="4000" b="1">
                <a:solidFill>
                  <a:srgbClr val="0070C0"/>
                </a:solidFill>
              </a:rPr>
              <a:t>Radiographic aids in the diagnosis of periodontal disease</a:t>
            </a:r>
            <a:endParaRPr lang="en-IN" sz="4000" b="1" dirty="0">
              <a:solidFill>
                <a:srgbClr val="0070C0"/>
              </a:solidFill>
            </a:endParaRPr>
          </a:p>
        </p:txBody>
      </p:sp>
      <p:sp>
        <p:nvSpPr>
          <p:cNvPr id="3" name="Slide Number Placeholder 2"/>
          <p:cNvSpPr>
            <a:spLocks noGrp="1"/>
          </p:cNvSpPr>
          <p:nvPr>
            <p:ph type="sldNum" sz="quarter" idx="12"/>
          </p:nvPr>
        </p:nvSpPr>
        <p:spPr/>
        <p:txBody>
          <a:bodyPr/>
          <a:lstStyle/>
          <a:p>
            <a:fld id="{F9A62510-1A34-49AF-860B-3A074DEB0C2B}" type="slidenum">
              <a:rPr lang="en-IN" smtClean="0"/>
              <a:t>1</a:t>
            </a:fld>
            <a:endParaRPr lang="en-IN"/>
          </a:p>
        </p:txBody>
      </p:sp>
      <p:pic>
        <p:nvPicPr>
          <p:cNvPr id="4" name="Picture 3" descr="rungta logo">
            <a:extLst>
              <a:ext uri="{FF2B5EF4-FFF2-40B4-BE49-F238E27FC236}">
                <a16:creationId xmlns:a16="http://schemas.microsoft.com/office/drawing/2014/main" id="{FB3A9137-5B65-7074-23E3-3DE6200665BF}"/>
              </a:ext>
            </a:extLst>
          </p:cNvPr>
          <p:cNvPicPr/>
          <p:nvPr/>
        </p:nvPicPr>
        <p:blipFill>
          <a:blip r:embed="rId2"/>
          <a:srcRect/>
          <a:stretch>
            <a:fillRect/>
          </a:stretch>
        </p:blipFill>
        <p:spPr bwMode="auto">
          <a:xfrm>
            <a:off x="4211960" y="1700808"/>
            <a:ext cx="1512168" cy="1233699"/>
          </a:xfrm>
          <a:prstGeom prst="rect">
            <a:avLst/>
          </a:prstGeom>
          <a:noFill/>
          <a:ln w="9525">
            <a:noFill/>
            <a:miter lim="800000"/>
            <a:headEnd/>
            <a:tailEnd/>
          </a:ln>
        </p:spPr>
      </p:pic>
      <p:sp>
        <p:nvSpPr>
          <p:cNvPr id="5" name="TextBox 4">
            <a:extLst>
              <a:ext uri="{FF2B5EF4-FFF2-40B4-BE49-F238E27FC236}">
                <a16:creationId xmlns:a16="http://schemas.microsoft.com/office/drawing/2014/main" id="{7D5DA5DB-735E-7B6A-10DF-92EAC02EBDE6}"/>
              </a:ext>
            </a:extLst>
          </p:cNvPr>
          <p:cNvSpPr txBox="1"/>
          <p:nvPr/>
        </p:nvSpPr>
        <p:spPr>
          <a:xfrm>
            <a:off x="1547664" y="332656"/>
            <a:ext cx="7056784" cy="1354217"/>
          </a:xfrm>
          <a:prstGeom prst="rect">
            <a:avLst/>
          </a:prstGeom>
          <a:noFill/>
        </p:spPr>
        <p:txBody>
          <a:bodyPr wrap="square" rtlCol="0">
            <a:spAutoFit/>
          </a:bodyPr>
          <a:lstStyle/>
          <a:p>
            <a:r>
              <a:rPr lang="en-US" sz="3200" u="sng" dirty="0">
                <a:solidFill>
                  <a:schemeClr val="tx2"/>
                </a:solidFill>
                <a:latin typeface="Forte" panose="03060902040502070203" pitchFamily="66" charset="0"/>
              </a:rPr>
              <a:t>RUNGTA COLLEGE OF DENTAL SCIENCES AND RESEARCH,BHILAI</a:t>
            </a:r>
          </a:p>
          <a:p>
            <a:endParaRPr lang="en-IN" dirty="0"/>
          </a:p>
        </p:txBody>
      </p:sp>
      <p:sp>
        <p:nvSpPr>
          <p:cNvPr id="7" name="TextBox 6">
            <a:extLst>
              <a:ext uri="{FF2B5EF4-FFF2-40B4-BE49-F238E27FC236}">
                <a16:creationId xmlns:a16="http://schemas.microsoft.com/office/drawing/2014/main" id="{A8FABD0B-CFCA-14A8-AC99-6892C51701B4}"/>
              </a:ext>
            </a:extLst>
          </p:cNvPr>
          <p:cNvSpPr txBox="1"/>
          <p:nvPr/>
        </p:nvSpPr>
        <p:spPr>
          <a:xfrm>
            <a:off x="906259" y="5013176"/>
            <a:ext cx="4572000" cy="1200329"/>
          </a:xfrm>
          <a:prstGeom prst="rect">
            <a:avLst/>
          </a:prstGeom>
          <a:noFill/>
        </p:spPr>
        <p:txBody>
          <a:bodyPr wrap="square">
            <a:spAutoFit/>
          </a:bodyPr>
          <a:lstStyle/>
          <a:p>
            <a:r>
              <a:rPr lang="en-US" dirty="0">
                <a:latin typeface="Forte" panose="03060902040502070203" pitchFamily="66" charset="0"/>
              </a:rPr>
              <a:t>PRESENTED BY:</a:t>
            </a:r>
          </a:p>
          <a:p>
            <a:r>
              <a:rPr lang="en-US" dirty="0">
                <a:latin typeface="Forte" panose="03060902040502070203" pitchFamily="66" charset="0"/>
              </a:rPr>
              <a:t>Dr Sonika Bodhi</a:t>
            </a:r>
          </a:p>
          <a:p>
            <a:r>
              <a:rPr lang="en-US" dirty="0">
                <a:latin typeface="Forte" panose="03060902040502070203" pitchFamily="66" charset="0"/>
              </a:rPr>
              <a:t>Reader</a:t>
            </a:r>
          </a:p>
          <a:p>
            <a:r>
              <a:rPr lang="en-US" dirty="0">
                <a:latin typeface="Forte" panose="03060902040502070203" pitchFamily="66" charset="0"/>
              </a:rPr>
              <a:t>Dept. of Periodontology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8194" name="Picture 2"/>
          <p:cNvPicPr>
            <a:picLocks noGrp="1" noChangeAspect="1" noChangeArrowheads="1"/>
          </p:cNvPicPr>
          <p:nvPr>
            <p:ph idx="1"/>
          </p:nvPr>
        </p:nvPicPr>
        <p:blipFill>
          <a:blip r:embed="rId2" cstate="print"/>
          <a:srcRect/>
          <a:stretch>
            <a:fillRect/>
          </a:stretch>
        </p:blipFill>
        <p:spPr bwMode="auto">
          <a:xfrm>
            <a:off x="2051720" y="1608193"/>
            <a:ext cx="4680520" cy="41878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Slide Number Placeholder 2"/>
          <p:cNvSpPr>
            <a:spLocks noGrp="1"/>
          </p:cNvSpPr>
          <p:nvPr>
            <p:ph type="sldNum" sz="quarter" idx="12"/>
          </p:nvPr>
        </p:nvSpPr>
        <p:spPr/>
        <p:txBody>
          <a:bodyPr/>
          <a:lstStyle/>
          <a:p>
            <a:fld id="{F9A62510-1A34-49AF-860B-3A074DEB0C2B}" type="slidenum">
              <a:rPr lang="en-IN" smtClean="0"/>
              <a:t>10</a:t>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rgbClr val="C00000"/>
                </a:solidFill>
              </a:rPr>
              <a:t>RADIOGRAPHIC TECHNIQUES</a:t>
            </a:r>
          </a:p>
        </p:txBody>
      </p:sp>
      <p:sp>
        <p:nvSpPr>
          <p:cNvPr id="3" name="Content Placeholder 2"/>
          <p:cNvSpPr>
            <a:spLocks noGrp="1"/>
          </p:cNvSpPr>
          <p:nvPr>
            <p:ph idx="1"/>
          </p:nvPr>
        </p:nvSpPr>
        <p:spPr/>
        <p:txBody>
          <a:bodyPr>
            <a:normAutofit lnSpcReduction="10000"/>
          </a:bodyPr>
          <a:lstStyle/>
          <a:p>
            <a:pPr algn="just">
              <a:lnSpc>
                <a:spcPct val="150000"/>
              </a:lnSpc>
            </a:pPr>
            <a:r>
              <a:rPr lang="en-IN" sz="2800" dirty="0"/>
              <a:t>In conventional radiographs, </a:t>
            </a:r>
            <a:r>
              <a:rPr lang="en-IN" sz="2800" dirty="0" err="1"/>
              <a:t>periapical</a:t>
            </a:r>
            <a:r>
              <a:rPr lang="en-IN" sz="2800" dirty="0"/>
              <a:t> and bite-wing projections offer the most diagnostic information and are most commonly used in the evaluation of periodontal disease.</a:t>
            </a:r>
          </a:p>
          <a:p>
            <a:pPr algn="just">
              <a:lnSpc>
                <a:spcPct val="150000"/>
              </a:lnSpc>
            </a:pPr>
            <a:r>
              <a:rPr lang="en-IN" sz="2800" dirty="0"/>
              <a:t>Standardized, reproducible techniques are required to obtain reliable radiographs for pre-treatment and post-treatment comparisons.</a:t>
            </a:r>
          </a:p>
        </p:txBody>
      </p:sp>
      <p:sp>
        <p:nvSpPr>
          <p:cNvPr id="4" name="Slide Number Placeholder 3"/>
          <p:cNvSpPr>
            <a:spLocks noGrp="1"/>
          </p:cNvSpPr>
          <p:nvPr>
            <p:ph type="sldNum" sz="quarter" idx="12"/>
          </p:nvPr>
        </p:nvSpPr>
        <p:spPr/>
        <p:txBody>
          <a:bodyPr/>
          <a:lstStyle/>
          <a:p>
            <a:fld id="{F9A62510-1A34-49AF-860B-3A074DEB0C2B}" type="slidenum">
              <a:rPr lang="en-IN" smtClean="0"/>
              <a:t>11</a:t>
            </a:fld>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92500" lnSpcReduction="20000"/>
          </a:bodyPr>
          <a:lstStyle/>
          <a:p>
            <a:pPr algn="just">
              <a:lnSpc>
                <a:spcPct val="150000"/>
              </a:lnSpc>
            </a:pPr>
            <a:r>
              <a:rPr lang="en-IN" sz="2800" dirty="0">
                <a:solidFill>
                  <a:srgbClr val="C00000"/>
                </a:solidFill>
              </a:rPr>
              <a:t>Prichard</a:t>
            </a:r>
            <a:r>
              <a:rPr lang="en-IN" sz="2800" dirty="0"/>
              <a:t> established the following four criteria to determine adequate  </a:t>
            </a:r>
            <a:r>
              <a:rPr lang="en-IN" sz="2800" dirty="0" err="1"/>
              <a:t>angulation</a:t>
            </a:r>
            <a:r>
              <a:rPr lang="en-IN" sz="2800" dirty="0"/>
              <a:t> of </a:t>
            </a:r>
            <a:r>
              <a:rPr lang="en-IN" sz="2800" dirty="0" err="1"/>
              <a:t>periapical</a:t>
            </a:r>
            <a:r>
              <a:rPr lang="en-IN" sz="2800" dirty="0"/>
              <a:t> radiographs: </a:t>
            </a:r>
          </a:p>
          <a:p>
            <a:pPr algn="just">
              <a:lnSpc>
                <a:spcPct val="150000"/>
              </a:lnSpc>
              <a:buNone/>
            </a:pPr>
            <a:r>
              <a:rPr lang="en-IN" sz="2800" dirty="0"/>
              <a:t>1. The radiograph should show the tips of molar cusps with little or none of the </a:t>
            </a:r>
            <a:r>
              <a:rPr lang="en-IN" sz="2800" dirty="0" err="1"/>
              <a:t>occlusal</a:t>
            </a:r>
            <a:r>
              <a:rPr lang="en-IN" sz="2800" dirty="0"/>
              <a:t> surface showing. </a:t>
            </a:r>
          </a:p>
          <a:p>
            <a:pPr algn="just">
              <a:lnSpc>
                <a:spcPct val="150000"/>
              </a:lnSpc>
              <a:buNone/>
            </a:pPr>
            <a:r>
              <a:rPr lang="en-IN" sz="2800" dirty="0"/>
              <a:t>2. Enamel caps and pulp chambers should be distinct. </a:t>
            </a:r>
          </a:p>
          <a:p>
            <a:pPr algn="just">
              <a:lnSpc>
                <a:spcPct val="150000"/>
              </a:lnSpc>
              <a:buNone/>
            </a:pPr>
            <a:r>
              <a:rPr lang="en-IN" sz="2800" dirty="0"/>
              <a:t>3. </a:t>
            </a:r>
            <a:r>
              <a:rPr lang="en-IN" sz="2800" dirty="0" err="1"/>
              <a:t>Interproximal</a:t>
            </a:r>
            <a:r>
              <a:rPr lang="en-IN" sz="2800" dirty="0"/>
              <a:t> spaces should be open. </a:t>
            </a:r>
          </a:p>
          <a:p>
            <a:pPr algn="just">
              <a:lnSpc>
                <a:spcPct val="150000"/>
              </a:lnSpc>
              <a:buNone/>
            </a:pPr>
            <a:r>
              <a:rPr lang="en-IN" sz="2800" dirty="0"/>
              <a:t>4. Proximal contacts should not overlap unless teeth are out of line anatomically.</a:t>
            </a:r>
          </a:p>
        </p:txBody>
      </p:sp>
      <p:sp>
        <p:nvSpPr>
          <p:cNvPr id="2" name="Slide Number Placeholder 1"/>
          <p:cNvSpPr>
            <a:spLocks noGrp="1"/>
          </p:cNvSpPr>
          <p:nvPr>
            <p:ph type="sldNum" sz="quarter" idx="12"/>
          </p:nvPr>
        </p:nvSpPr>
        <p:spPr/>
        <p:txBody>
          <a:bodyPr/>
          <a:lstStyle/>
          <a:p>
            <a:fld id="{F9A62510-1A34-49AF-860B-3A074DEB0C2B}" type="slidenum">
              <a:rPr lang="en-IN" smtClean="0"/>
              <a:t>12</a:t>
            </a:fld>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BONE DESTRUCTION IN PERIODONTAL DISEASE</a:t>
            </a:r>
            <a:endParaRPr lang="en-IN" sz="3200" dirty="0">
              <a:solidFill>
                <a:srgbClr val="C00000"/>
              </a:solidFill>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IN" sz="2800" dirty="0"/>
              <a:t>The radiograph does not reveal minor destructive changes in bone.</a:t>
            </a:r>
          </a:p>
          <a:p>
            <a:pPr algn="just">
              <a:lnSpc>
                <a:spcPct val="150000"/>
              </a:lnSpc>
            </a:pPr>
            <a:r>
              <a:rPr lang="en-IN" sz="2800" dirty="0"/>
              <a:t>Therefore, slight radiographic changes in the periodontal tissues mean that the disease has progressed beyond its earliest stages. </a:t>
            </a:r>
          </a:p>
          <a:p>
            <a:pPr algn="just">
              <a:lnSpc>
                <a:spcPct val="150000"/>
              </a:lnSpc>
            </a:pPr>
            <a:r>
              <a:rPr lang="en-IN" sz="2800" b="1" dirty="0"/>
              <a:t>The earliest signs of periodontal disease must be detected clinically.</a:t>
            </a:r>
          </a:p>
        </p:txBody>
      </p:sp>
      <p:sp>
        <p:nvSpPr>
          <p:cNvPr id="4" name="Slide Number Placeholder 3"/>
          <p:cNvSpPr>
            <a:spLocks noGrp="1"/>
          </p:cNvSpPr>
          <p:nvPr>
            <p:ph type="sldNum" sz="quarter" idx="12"/>
          </p:nvPr>
        </p:nvSpPr>
        <p:spPr/>
        <p:txBody>
          <a:bodyPr/>
          <a:lstStyle/>
          <a:p>
            <a:fld id="{F9A62510-1A34-49AF-860B-3A074DEB0C2B}" type="slidenum">
              <a:rPr lang="en-IN" smtClean="0"/>
              <a:t>13</a:t>
            </a:fld>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IN" sz="2800" b="1" dirty="0">
                <a:solidFill>
                  <a:srgbClr val="C00000"/>
                </a:solidFill>
              </a:rPr>
              <a:t>BONE LOSS</a:t>
            </a:r>
          </a:p>
          <a:p>
            <a:pPr algn="just">
              <a:lnSpc>
                <a:spcPct val="150000"/>
              </a:lnSpc>
              <a:buNone/>
            </a:pPr>
            <a:r>
              <a:rPr lang="en-IN" sz="2800" dirty="0"/>
              <a:t>		The radiographic image tends to underestimate the severity of bone loss. The difference between the alveolar crest height and the radiographic appearance ranges from 0 to 1.6 mm, mostly accounted for by x-ray </a:t>
            </a:r>
            <a:r>
              <a:rPr lang="en-IN" sz="2800" dirty="0" err="1"/>
              <a:t>angulation</a:t>
            </a:r>
            <a:r>
              <a:rPr lang="en-IN" sz="2800" dirty="0"/>
              <a:t>.</a:t>
            </a:r>
          </a:p>
        </p:txBody>
      </p:sp>
      <p:sp>
        <p:nvSpPr>
          <p:cNvPr id="4" name="Slide Number Placeholder 3"/>
          <p:cNvSpPr>
            <a:spLocks noGrp="1"/>
          </p:cNvSpPr>
          <p:nvPr>
            <p:ph type="sldNum" sz="quarter" idx="12"/>
          </p:nvPr>
        </p:nvSpPr>
        <p:spPr/>
        <p:txBody>
          <a:bodyPr/>
          <a:lstStyle/>
          <a:p>
            <a:fld id="{F9A62510-1A34-49AF-860B-3A074DEB0C2B}" type="slidenum">
              <a:rPr lang="en-IN" smtClean="0"/>
              <a:t>14</a:t>
            </a:fld>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en-IN" sz="2800" dirty="0"/>
              <a:t>Radiographs are an indirect method for determining the amount of bone loss in periodontal disease;  they image the amount of remaining bone rather than the amount lost.</a:t>
            </a:r>
          </a:p>
          <a:p>
            <a:pPr algn="just">
              <a:lnSpc>
                <a:spcPct val="150000"/>
              </a:lnSpc>
            </a:pPr>
            <a:r>
              <a:rPr lang="en-IN" sz="2800" dirty="0"/>
              <a:t>The amount of bone lost is estimated to be the difference between the physiologic bone level and the height of the remaining bone. </a:t>
            </a:r>
          </a:p>
          <a:p>
            <a:pPr algn="just">
              <a:lnSpc>
                <a:spcPct val="150000"/>
              </a:lnSpc>
            </a:pPr>
            <a:r>
              <a:rPr lang="en-IN" sz="2800" dirty="0"/>
              <a:t>A distance of 2 mm between CEJ and alveolar crest reflects normal </a:t>
            </a:r>
            <a:r>
              <a:rPr lang="en-IN" sz="2800" dirty="0" err="1"/>
              <a:t>periodontium</a:t>
            </a:r>
            <a:r>
              <a:rPr lang="en-IN" sz="2800" dirty="0"/>
              <a:t>; this distance may be greater in older patients.</a:t>
            </a:r>
          </a:p>
        </p:txBody>
      </p:sp>
      <p:sp>
        <p:nvSpPr>
          <p:cNvPr id="4" name="Slide Number Placeholder 3"/>
          <p:cNvSpPr>
            <a:spLocks noGrp="1"/>
          </p:cNvSpPr>
          <p:nvPr>
            <p:ph type="sldNum" sz="quarter" idx="12"/>
          </p:nvPr>
        </p:nvSpPr>
        <p:spPr/>
        <p:txBody>
          <a:bodyPr/>
          <a:lstStyle/>
          <a:p>
            <a:fld id="{F9A62510-1A34-49AF-860B-3A074DEB0C2B}" type="slidenum">
              <a:rPr lang="en-IN" smtClean="0"/>
              <a:t>15</a:t>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rgbClr val="C00000"/>
                </a:solidFill>
              </a:rPr>
              <a:t>PATTERN OF BONE DESTRUCTION</a:t>
            </a: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IN" sz="2800" dirty="0"/>
              <a:t>In periodontal disease the </a:t>
            </a:r>
            <a:r>
              <a:rPr lang="en-IN" sz="2800" dirty="0" err="1"/>
              <a:t>interdental</a:t>
            </a:r>
            <a:r>
              <a:rPr lang="en-IN" sz="2800" dirty="0"/>
              <a:t> bone undergoes changes that affect the lamina </a:t>
            </a:r>
            <a:r>
              <a:rPr lang="en-IN" sz="2800" dirty="0" err="1"/>
              <a:t>dura</a:t>
            </a:r>
            <a:r>
              <a:rPr lang="en-IN" sz="2800" dirty="0"/>
              <a:t>, </a:t>
            </a:r>
            <a:r>
              <a:rPr lang="en-IN" sz="2800" dirty="0" err="1"/>
              <a:t>crestal</a:t>
            </a:r>
            <a:r>
              <a:rPr lang="en-IN" sz="2800" dirty="0"/>
              <a:t> </a:t>
            </a:r>
            <a:r>
              <a:rPr lang="en-IN" sz="2800" dirty="0" err="1"/>
              <a:t>radiodensity</a:t>
            </a:r>
            <a:r>
              <a:rPr lang="en-IN" sz="2800" dirty="0"/>
              <a:t>, size and shape of the </a:t>
            </a:r>
            <a:r>
              <a:rPr lang="en-IN" sz="2800" dirty="0" err="1"/>
              <a:t>medullary</a:t>
            </a:r>
            <a:r>
              <a:rPr lang="en-IN" sz="2800" dirty="0"/>
              <a:t> spaces, and height and contour of the bone. </a:t>
            </a:r>
          </a:p>
          <a:p>
            <a:pPr algn="just">
              <a:lnSpc>
                <a:spcPct val="150000"/>
              </a:lnSpc>
            </a:pPr>
            <a:r>
              <a:rPr lang="en-IN" sz="2800" dirty="0"/>
              <a:t>Height of </a:t>
            </a:r>
            <a:r>
              <a:rPr lang="en-IN" sz="2800" dirty="0" err="1"/>
              <a:t>interdental</a:t>
            </a:r>
            <a:r>
              <a:rPr lang="en-IN" sz="2800" dirty="0"/>
              <a:t> bone may be reduced, with the crest perpendicular to the long axis of the adjacent teeth (horizontal bone loss) or angular or </a:t>
            </a:r>
            <a:r>
              <a:rPr lang="en-IN" sz="2800" dirty="0" err="1"/>
              <a:t>arcuate</a:t>
            </a:r>
            <a:r>
              <a:rPr lang="en-IN" sz="2800" dirty="0"/>
              <a:t> defects (angular, or vertical, bone loss) could form.</a:t>
            </a:r>
          </a:p>
        </p:txBody>
      </p:sp>
      <p:sp>
        <p:nvSpPr>
          <p:cNvPr id="4" name="Slide Number Placeholder 3"/>
          <p:cNvSpPr>
            <a:spLocks noGrp="1"/>
          </p:cNvSpPr>
          <p:nvPr>
            <p:ph type="sldNum" sz="quarter" idx="12"/>
          </p:nvPr>
        </p:nvSpPr>
        <p:spPr/>
        <p:txBody>
          <a:bodyPr/>
          <a:lstStyle/>
          <a:p>
            <a:fld id="{F9A62510-1A34-49AF-860B-3A074DEB0C2B}" type="slidenum">
              <a:rPr lang="en-IN" smtClean="0"/>
              <a:t>16</a:t>
            </a:fld>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70000"/>
              </a:lnSpc>
            </a:pPr>
            <a:r>
              <a:rPr lang="en-IN" dirty="0"/>
              <a:t>Radiographs do not indicate </a:t>
            </a:r>
          </a:p>
          <a:p>
            <a:pPr lvl="1" algn="just">
              <a:lnSpc>
                <a:spcPct val="170000"/>
              </a:lnSpc>
            </a:pPr>
            <a:r>
              <a:rPr lang="en-IN" dirty="0"/>
              <a:t>the internal morphology or depth of craterlike defects. </a:t>
            </a:r>
          </a:p>
          <a:p>
            <a:pPr lvl="1" algn="just">
              <a:lnSpc>
                <a:spcPct val="170000"/>
              </a:lnSpc>
            </a:pPr>
            <a:r>
              <a:rPr lang="en-IN" dirty="0"/>
              <a:t>the extent of involvement on the facial and lingual surfaces. </a:t>
            </a:r>
          </a:p>
        </p:txBody>
      </p:sp>
      <p:sp>
        <p:nvSpPr>
          <p:cNvPr id="4" name="Slide Number Placeholder 3"/>
          <p:cNvSpPr>
            <a:spLocks noGrp="1"/>
          </p:cNvSpPr>
          <p:nvPr>
            <p:ph type="sldNum" sz="quarter" idx="12"/>
          </p:nvPr>
        </p:nvSpPr>
        <p:spPr/>
        <p:txBody>
          <a:bodyPr/>
          <a:lstStyle/>
          <a:p>
            <a:fld id="{F9A62510-1A34-49AF-860B-3A074DEB0C2B}" type="slidenum">
              <a:rPr lang="en-IN" smtClean="0"/>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algn="just">
              <a:lnSpc>
                <a:spcPct val="170000"/>
              </a:lnSpc>
            </a:pPr>
            <a:r>
              <a:rPr lang="en-IN" dirty="0"/>
              <a:t>In most cases, it can be assumed that bone losses seen interdentally continue in either the facial or the lingual aspect, creating a </a:t>
            </a:r>
            <a:r>
              <a:rPr lang="en-IN" dirty="0" err="1"/>
              <a:t>troughlike</a:t>
            </a:r>
            <a:r>
              <a:rPr lang="en-IN" dirty="0"/>
              <a:t> lesion. </a:t>
            </a:r>
          </a:p>
          <a:p>
            <a:pPr algn="just">
              <a:lnSpc>
                <a:spcPct val="170000"/>
              </a:lnSpc>
            </a:pPr>
            <a:r>
              <a:rPr lang="en-IN" dirty="0"/>
              <a:t>A reduction of only 0.5 to 1.0 mm in the thickness of the cortical plate is sufficient to permit radiographic visualization of the destruction of the inner </a:t>
            </a:r>
            <a:r>
              <a:rPr lang="en-IN" dirty="0" err="1"/>
              <a:t>cancellous</a:t>
            </a:r>
            <a:r>
              <a:rPr lang="en-IN" dirty="0"/>
              <a:t> </a:t>
            </a:r>
            <a:r>
              <a:rPr lang="en-IN" dirty="0" err="1"/>
              <a:t>trabeculae</a:t>
            </a:r>
            <a:r>
              <a:rPr lang="en-IN" dirty="0"/>
              <a:t>.</a:t>
            </a:r>
          </a:p>
        </p:txBody>
      </p:sp>
      <p:sp>
        <p:nvSpPr>
          <p:cNvPr id="4" name="Slide Number Placeholder 3"/>
          <p:cNvSpPr>
            <a:spLocks noGrp="1"/>
          </p:cNvSpPr>
          <p:nvPr>
            <p:ph type="sldNum" sz="quarter" idx="12"/>
          </p:nvPr>
        </p:nvSpPr>
        <p:spPr/>
        <p:txBody>
          <a:bodyPr/>
          <a:lstStyle/>
          <a:p>
            <a:fld id="{F9A62510-1A34-49AF-860B-3A074DEB0C2B}" type="slidenum">
              <a:rPr lang="en-IN" smtClean="0"/>
              <a:t>18</a:t>
            </a:fld>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solidFill>
                  <a:srgbClr val="C00000"/>
                </a:solidFill>
              </a:rPr>
              <a:t>Radiographic Appearance of Periodontal Disease </a:t>
            </a:r>
          </a:p>
        </p:txBody>
      </p:sp>
      <p:sp>
        <p:nvSpPr>
          <p:cNvPr id="3" name="Content Placeholder 2"/>
          <p:cNvSpPr>
            <a:spLocks noGrp="1"/>
          </p:cNvSpPr>
          <p:nvPr>
            <p:ph idx="1"/>
          </p:nvPr>
        </p:nvSpPr>
        <p:spPr/>
        <p:txBody>
          <a:bodyPr/>
          <a:lstStyle/>
          <a:p>
            <a:r>
              <a:rPr lang="en-IN" dirty="0" err="1"/>
              <a:t>Periodontitis</a:t>
            </a:r>
            <a:endParaRPr lang="en-IN" dirty="0"/>
          </a:p>
          <a:p>
            <a:r>
              <a:rPr lang="en-IN" dirty="0" err="1"/>
              <a:t>Interdental</a:t>
            </a:r>
            <a:r>
              <a:rPr lang="en-IN" dirty="0"/>
              <a:t> craters</a:t>
            </a:r>
          </a:p>
          <a:p>
            <a:r>
              <a:rPr lang="en-IN" dirty="0" err="1"/>
              <a:t>Furcation</a:t>
            </a:r>
            <a:r>
              <a:rPr lang="en-IN" dirty="0"/>
              <a:t> involvement</a:t>
            </a:r>
          </a:p>
          <a:p>
            <a:r>
              <a:rPr lang="en-IN" dirty="0"/>
              <a:t>Periodontal abscess</a:t>
            </a:r>
          </a:p>
          <a:p>
            <a:r>
              <a:rPr lang="en-IN" dirty="0"/>
              <a:t>LAP</a:t>
            </a:r>
          </a:p>
          <a:p>
            <a:r>
              <a:rPr lang="en-IN" dirty="0"/>
              <a:t>TFO</a:t>
            </a:r>
          </a:p>
        </p:txBody>
      </p:sp>
      <p:sp>
        <p:nvSpPr>
          <p:cNvPr id="4" name="Slide Number Placeholder 3"/>
          <p:cNvSpPr>
            <a:spLocks noGrp="1"/>
          </p:cNvSpPr>
          <p:nvPr>
            <p:ph type="sldNum" sz="quarter" idx="12"/>
          </p:nvPr>
        </p:nvSpPr>
        <p:spPr/>
        <p:txBody>
          <a:bodyPr/>
          <a:lstStyle/>
          <a:p>
            <a:fld id="{F9A62510-1A34-49AF-860B-3A074DEB0C2B}" type="slidenum">
              <a:rPr lang="en-IN" smtClean="0"/>
              <a:t>19</a:t>
            </a:fld>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973"/>
            <a:ext cx="8229600" cy="1143000"/>
          </a:xfrm>
        </p:spPr>
        <p:txBody>
          <a:bodyPr>
            <a:normAutofit/>
          </a:bodyPr>
          <a:lstStyle/>
          <a:p>
            <a:r>
              <a:rPr lang="en-IN" sz="2800" b="1" dirty="0">
                <a:latin typeface="Times New Roman" panose="02020603050405020304" pitchFamily="18" charset="0"/>
                <a:cs typeface="Times New Roman" panose="02020603050405020304" pitchFamily="18" charset="0"/>
              </a:rPr>
              <a:t>SPECIFIC LEARNING OBJECTIVES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22750613"/>
              </p:ext>
            </p:extLst>
          </p:nvPr>
        </p:nvGraphicFramePr>
        <p:xfrm>
          <a:off x="457200" y="1600200"/>
          <a:ext cx="8229600" cy="42214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207421678"/>
                    </a:ext>
                  </a:extLst>
                </a:gridCol>
                <a:gridCol w="2743200">
                  <a:extLst>
                    <a:ext uri="{9D8B030D-6E8A-4147-A177-3AD203B41FA5}">
                      <a16:colId xmlns:a16="http://schemas.microsoft.com/office/drawing/2014/main" val="932674453"/>
                    </a:ext>
                  </a:extLst>
                </a:gridCol>
                <a:gridCol w="2743200">
                  <a:extLst>
                    <a:ext uri="{9D8B030D-6E8A-4147-A177-3AD203B41FA5}">
                      <a16:colId xmlns:a16="http://schemas.microsoft.com/office/drawing/2014/main" val="1593550951"/>
                    </a:ext>
                  </a:extLst>
                </a:gridCol>
              </a:tblGrid>
              <a:tr h="370840">
                <a:tc>
                  <a:txBody>
                    <a:bodyPr/>
                    <a:lstStyle/>
                    <a:p>
                      <a:r>
                        <a:rPr lang="en-IN" dirty="0"/>
                        <a:t>CORE AREAS</a:t>
                      </a:r>
                    </a:p>
                  </a:txBody>
                  <a:tcPr/>
                </a:tc>
                <a:tc>
                  <a:txBody>
                    <a:bodyPr/>
                    <a:lstStyle/>
                    <a:p>
                      <a:r>
                        <a:rPr lang="en-IN" dirty="0"/>
                        <a:t>DOMAIN</a:t>
                      </a:r>
                    </a:p>
                  </a:txBody>
                  <a:tcPr/>
                </a:tc>
                <a:tc>
                  <a:txBody>
                    <a:bodyPr/>
                    <a:lstStyle/>
                    <a:p>
                      <a:r>
                        <a:rPr lang="en-IN" dirty="0"/>
                        <a:t>CATEGORY</a:t>
                      </a:r>
                    </a:p>
                  </a:txBody>
                  <a:tcPr/>
                </a:tc>
                <a:extLst>
                  <a:ext uri="{0D108BD9-81ED-4DB2-BD59-A6C34878D82A}">
                    <a16:rowId xmlns:a16="http://schemas.microsoft.com/office/drawing/2014/main" val="2282453033"/>
                  </a:ext>
                </a:extLst>
              </a:tr>
              <a:tr h="370840">
                <a:tc>
                  <a:txBody>
                    <a:bodyPr/>
                    <a:lstStyle/>
                    <a:p>
                      <a:r>
                        <a:rPr lang="en-IN" sz="1800" dirty="0">
                          <a:latin typeface="Times New Roman" panose="02020603050405020304" pitchFamily="18" charset="0"/>
                          <a:cs typeface="Times New Roman" panose="02020603050405020304" pitchFamily="18" charset="0"/>
                        </a:rPr>
                        <a:t>Introduction</a:t>
                      </a:r>
                    </a:p>
                  </a:txBody>
                  <a:tcPr/>
                </a:tc>
                <a:tc>
                  <a:txBody>
                    <a:bodyPr/>
                    <a:lstStyle/>
                    <a:p>
                      <a:r>
                        <a:rPr lang="en-IN" sz="1800" dirty="0">
                          <a:latin typeface="Times New Roman" panose="02020603050405020304" pitchFamily="18" charset="0"/>
                          <a:cs typeface="Times New Roman" panose="02020603050405020304" pitchFamily="18" charset="0"/>
                        </a:rPr>
                        <a:t>Affective</a:t>
                      </a:r>
                    </a:p>
                  </a:txBody>
                  <a:tcPr/>
                </a:tc>
                <a:tc>
                  <a:txBody>
                    <a:bodyPr/>
                    <a:lstStyle/>
                    <a:p>
                      <a:r>
                        <a:rPr lang="en-IN" sz="1800" dirty="0">
                          <a:latin typeface="Times New Roman" panose="02020603050405020304" pitchFamily="18" charset="0"/>
                          <a:cs typeface="Times New Roman" panose="02020603050405020304" pitchFamily="18" charset="0"/>
                        </a:rPr>
                        <a:t>Desire to know</a:t>
                      </a:r>
                    </a:p>
                  </a:txBody>
                  <a:tcPr/>
                </a:tc>
                <a:extLst>
                  <a:ext uri="{0D108BD9-81ED-4DB2-BD59-A6C34878D82A}">
                    <a16:rowId xmlns:a16="http://schemas.microsoft.com/office/drawing/2014/main" val="3872464715"/>
                  </a:ext>
                </a:extLst>
              </a:tr>
              <a:tr h="370840">
                <a:tc>
                  <a:txBody>
                    <a:bodyPr/>
                    <a:lstStyle/>
                    <a:p>
                      <a:r>
                        <a:rPr lang="en-IN" sz="1800" dirty="0">
                          <a:latin typeface="Times New Roman" panose="02020603050405020304" pitchFamily="18" charset="0"/>
                          <a:cs typeface="Times New Roman" panose="02020603050405020304" pitchFamily="18" charset="0"/>
                        </a:rPr>
                        <a:t>Normal interdental septa</a:t>
                      </a:r>
                    </a:p>
                  </a:txBody>
                  <a:tcPr/>
                </a:tc>
                <a:tc>
                  <a:txBody>
                    <a:bodyPr/>
                    <a:lstStyle/>
                    <a:p>
                      <a:r>
                        <a:rPr lang="en-IN" sz="1800" dirty="0">
                          <a:latin typeface="Times New Roman" panose="02020603050405020304" pitchFamily="18" charset="0"/>
                          <a:cs typeface="Times New Roman" panose="02020603050405020304" pitchFamily="18" charset="0"/>
                        </a:rPr>
                        <a:t>Cognitive </a:t>
                      </a:r>
                    </a:p>
                  </a:txBody>
                  <a:tcPr/>
                </a:tc>
                <a:tc>
                  <a:txBody>
                    <a:bodyPr/>
                    <a:lstStyle/>
                    <a:p>
                      <a:r>
                        <a:rPr lang="en-IN" sz="1800" dirty="0">
                          <a:latin typeface="Times New Roman" panose="02020603050405020304" pitchFamily="18" charset="0"/>
                          <a:cs typeface="Times New Roman" panose="02020603050405020304" pitchFamily="18" charset="0"/>
                        </a:rPr>
                        <a:t>Must to know</a:t>
                      </a:r>
                    </a:p>
                  </a:txBody>
                  <a:tcPr/>
                </a:tc>
                <a:extLst>
                  <a:ext uri="{0D108BD9-81ED-4DB2-BD59-A6C34878D82A}">
                    <a16:rowId xmlns:a16="http://schemas.microsoft.com/office/drawing/2014/main" val="275528717"/>
                  </a:ext>
                </a:extLst>
              </a:tr>
              <a:tr h="370840">
                <a:tc>
                  <a:txBody>
                    <a:bodyPr/>
                    <a:lstStyle/>
                    <a:p>
                      <a:r>
                        <a:rPr lang="en-IN" sz="1800" dirty="0">
                          <a:latin typeface="Times New Roman" panose="02020603050405020304" pitchFamily="18" charset="0"/>
                          <a:cs typeface="Times New Roman" panose="02020603050405020304" pitchFamily="18" charset="0"/>
                        </a:rPr>
                        <a:t>Radiographic techniques</a:t>
                      </a:r>
                    </a:p>
                    <a:p>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err="1">
                          <a:latin typeface="Times New Roman" panose="02020603050405020304" pitchFamily="18" charset="0"/>
                          <a:cs typeface="Times New Roman" panose="02020603050405020304" pitchFamily="18" charset="0"/>
                        </a:rPr>
                        <a:t>Pshycomotor</a:t>
                      </a:r>
                      <a:r>
                        <a:rPr lang="en-IN" sz="1800" dirty="0">
                          <a:latin typeface="Times New Roman" panose="02020603050405020304" pitchFamily="18" charset="0"/>
                          <a:cs typeface="Times New Roman" panose="02020603050405020304" pitchFamily="18" charset="0"/>
                        </a:rPr>
                        <a:t> </a:t>
                      </a:r>
                    </a:p>
                  </a:txBody>
                  <a:tcPr/>
                </a:tc>
                <a:tc>
                  <a:txBody>
                    <a:bodyPr/>
                    <a:lstStyle/>
                    <a:p>
                      <a:r>
                        <a:rPr lang="en-IN" sz="1800" dirty="0">
                          <a:latin typeface="Times New Roman" panose="02020603050405020304" pitchFamily="18" charset="0"/>
                          <a:cs typeface="Times New Roman" panose="02020603050405020304" pitchFamily="18" charset="0"/>
                        </a:rPr>
                        <a:t>Must to know</a:t>
                      </a:r>
                    </a:p>
                  </a:txBody>
                  <a:tcPr/>
                </a:tc>
                <a:extLst>
                  <a:ext uri="{0D108BD9-81ED-4DB2-BD59-A6C34878D82A}">
                    <a16:rowId xmlns:a16="http://schemas.microsoft.com/office/drawing/2014/main" val="646473642"/>
                  </a:ext>
                </a:extLst>
              </a:tr>
              <a:tr h="370840">
                <a:tc>
                  <a:txBody>
                    <a:bodyPr/>
                    <a:lstStyle/>
                    <a:p>
                      <a:r>
                        <a:rPr lang="en-IN" sz="1800" dirty="0">
                          <a:latin typeface="Times New Roman" panose="02020603050405020304" pitchFamily="18" charset="0"/>
                          <a:cs typeface="Times New Roman" panose="02020603050405020304" pitchFamily="18" charset="0"/>
                        </a:rPr>
                        <a:t>Patterns of bone loss in periodontal diseases</a:t>
                      </a:r>
                    </a:p>
                  </a:txBody>
                  <a:tcPr/>
                </a:tc>
                <a:tc>
                  <a:txBody>
                    <a:bodyPr/>
                    <a:lstStyle/>
                    <a:p>
                      <a:r>
                        <a:rPr lang="en-IN" sz="1800" dirty="0">
                          <a:latin typeface="Times New Roman" panose="02020603050405020304" pitchFamily="18" charset="0"/>
                          <a:cs typeface="Times New Roman" panose="02020603050405020304" pitchFamily="18" charset="0"/>
                        </a:rPr>
                        <a:t>Cognitive</a:t>
                      </a:r>
                    </a:p>
                  </a:txBody>
                  <a:tcPr/>
                </a:tc>
                <a:tc>
                  <a:txBody>
                    <a:bodyPr/>
                    <a:lstStyle/>
                    <a:p>
                      <a:r>
                        <a:rPr lang="en-IN" sz="1800" dirty="0">
                          <a:latin typeface="Times New Roman" panose="02020603050405020304" pitchFamily="18" charset="0"/>
                          <a:cs typeface="Times New Roman" panose="02020603050405020304" pitchFamily="18" charset="0"/>
                        </a:rPr>
                        <a:t>Must to know</a:t>
                      </a:r>
                    </a:p>
                  </a:txBody>
                  <a:tcPr/>
                </a:tc>
                <a:extLst>
                  <a:ext uri="{0D108BD9-81ED-4DB2-BD59-A6C34878D82A}">
                    <a16:rowId xmlns:a16="http://schemas.microsoft.com/office/drawing/2014/main" val="3288312547"/>
                  </a:ext>
                </a:extLst>
              </a:tr>
              <a:tr h="370840">
                <a:tc>
                  <a:txBody>
                    <a:bodyPr/>
                    <a:lstStyle/>
                    <a:p>
                      <a:r>
                        <a:rPr lang="en-IN" sz="1800" dirty="0">
                          <a:latin typeface="Times New Roman" panose="02020603050405020304" pitchFamily="18" charset="0"/>
                          <a:cs typeface="Times New Roman" panose="02020603050405020304" pitchFamily="18" charset="0"/>
                        </a:rPr>
                        <a:t>Radiographic appearances of periodontal diseases</a:t>
                      </a:r>
                    </a:p>
                    <a:p>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err="1">
                          <a:latin typeface="Times New Roman" panose="02020603050405020304" pitchFamily="18" charset="0"/>
                          <a:cs typeface="Times New Roman" panose="02020603050405020304" pitchFamily="18" charset="0"/>
                        </a:rPr>
                        <a:t>Pshycomotor</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Must to know</a:t>
                      </a:r>
                    </a:p>
                  </a:txBody>
                  <a:tcPr/>
                </a:tc>
                <a:extLst>
                  <a:ext uri="{0D108BD9-81ED-4DB2-BD59-A6C34878D82A}">
                    <a16:rowId xmlns:a16="http://schemas.microsoft.com/office/drawing/2014/main" val="257806692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Digital intraoral radiography</a:t>
                      </a:r>
                    </a:p>
                    <a:p>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err="1">
                          <a:latin typeface="Times New Roman" panose="02020603050405020304" pitchFamily="18" charset="0"/>
                          <a:cs typeface="Times New Roman" panose="02020603050405020304" pitchFamily="18" charset="0"/>
                        </a:rPr>
                        <a:t>Pshycomotor</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Nice  to know</a:t>
                      </a:r>
                    </a:p>
                  </a:txBody>
                  <a:tcPr/>
                </a:tc>
                <a:extLst>
                  <a:ext uri="{0D108BD9-81ED-4DB2-BD59-A6C34878D82A}">
                    <a16:rowId xmlns:a16="http://schemas.microsoft.com/office/drawing/2014/main" val="2792383926"/>
                  </a:ext>
                </a:extLst>
              </a:tr>
            </a:tbl>
          </a:graphicData>
        </a:graphic>
      </p:graphicFrame>
      <p:sp>
        <p:nvSpPr>
          <p:cNvPr id="4" name="Slide Number Placeholder 3"/>
          <p:cNvSpPr>
            <a:spLocks noGrp="1"/>
          </p:cNvSpPr>
          <p:nvPr>
            <p:ph type="sldNum" sz="quarter" idx="12"/>
          </p:nvPr>
        </p:nvSpPr>
        <p:spPr/>
        <p:txBody>
          <a:bodyPr/>
          <a:lstStyle/>
          <a:p>
            <a:fld id="{F9A62510-1A34-49AF-860B-3A074DEB0C2B}" type="slidenum">
              <a:rPr lang="en-IN" smtClean="0"/>
              <a:t>2</a:t>
            </a:fld>
            <a:endParaRPr lang="en-IN"/>
          </a:p>
        </p:txBody>
      </p:sp>
    </p:spTree>
    <p:extLst>
      <p:ext uri="{BB962C8B-B14F-4D97-AF65-F5344CB8AC3E}">
        <p14:creationId xmlns:p14="http://schemas.microsoft.com/office/powerpoint/2010/main" val="733611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PERIODONTITIS</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2051720" y="332656"/>
            <a:ext cx="4464495" cy="5907075"/>
          </a:xfrm>
          <a:prstGeom prst="rect">
            <a:avLst/>
          </a:prstGeom>
          <a:noFill/>
          <a:ln w="9525">
            <a:noFill/>
            <a:miter lim="800000"/>
            <a:headEnd/>
            <a:tailEnd/>
          </a:ln>
        </p:spPr>
      </p:pic>
      <p:sp>
        <p:nvSpPr>
          <p:cNvPr id="5" name="TextBox 4"/>
          <p:cNvSpPr txBox="1"/>
          <p:nvPr/>
        </p:nvSpPr>
        <p:spPr>
          <a:xfrm>
            <a:off x="6732240" y="476672"/>
            <a:ext cx="2088232" cy="3416320"/>
          </a:xfrm>
          <a:prstGeom prst="rect">
            <a:avLst/>
          </a:prstGeom>
          <a:noFill/>
          <a:ln>
            <a:solidFill>
              <a:srgbClr val="FF0000"/>
            </a:solidFill>
          </a:ln>
        </p:spPr>
        <p:txBody>
          <a:bodyPr wrap="square" rtlCol="0">
            <a:spAutoFit/>
          </a:bodyPr>
          <a:lstStyle/>
          <a:p>
            <a:pPr algn="just"/>
            <a:r>
              <a:rPr lang="en-IN" dirty="0"/>
              <a:t>Fuzziness and a break in the continuity of the lamina </a:t>
            </a:r>
            <a:r>
              <a:rPr lang="en-IN" dirty="0" err="1"/>
              <a:t>dura</a:t>
            </a:r>
            <a:r>
              <a:rPr lang="en-IN" dirty="0"/>
              <a:t> at the crest of the bone distal to the central incisor </a:t>
            </a:r>
            <a:r>
              <a:rPr lang="en-IN" i="1" dirty="0"/>
              <a:t>(left). There are wedge-shaped radiolucent areas at the crests of the other </a:t>
            </a:r>
            <a:r>
              <a:rPr lang="en-IN" i="1" dirty="0" err="1"/>
              <a:t>interdental</a:t>
            </a:r>
            <a:r>
              <a:rPr lang="en-IN" i="1" dirty="0"/>
              <a:t> septa. </a:t>
            </a:r>
            <a:endParaRPr lang="en-IN" dirty="0"/>
          </a:p>
        </p:txBody>
      </p:sp>
      <p:sp>
        <p:nvSpPr>
          <p:cNvPr id="6" name="TextBox 5"/>
          <p:cNvSpPr txBox="1"/>
          <p:nvPr/>
        </p:nvSpPr>
        <p:spPr>
          <a:xfrm>
            <a:off x="6804248" y="4581128"/>
            <a:ext cx="2088232" cy="369332"/>
          </a:xfrm>
          <a:prstGeom prst="rect">
            <a:avLst/>
          </a:prstGeom>
          <a:noFill/>
          <a:ln>
            <a:solidFill>
              <a:srgbClr val="FF0000"/>
            </a:solidFill>
          </a:ln>
        </p:spPr>
        <p:txBody>
          <a:bodyPr wrap="square" rtlCol="0">
            <a:spAutoFit/>
          </a:bodyPr>
          <a:lstStyle/>
          <a:p>
            <a:r>
              <a:rPr lang="en-IN" dirty="0"/>
              <a:t>Severe bone loss. </a:t>
            </a:r>
          </a:p>
        </p:txBody>
      </p:sp>
      <p:sp>
        <p:nvSpPr>
          <p:cNvPr id="7" name="TextBox 6"/>
          <p:cNvSpPr txBox="1"/>
          <p:nvPr/>
        </p:nvSpPr>
        <p:spPr>
          <a:xfrm>
            <a:off x="323528" y="3717032"/>
            <a:ext cx="1584176" cy="2862322"/>
          </a:xfrm>
          <a:prstGeom prst="rect">
            <a:avLst/>
          </a:prstGeom>
          <a:noFill/>
          <a:ln>
            <a:solidFill>
              <a:srgbClr val="FF0000"/>
            </a:solidFill>
          </a:ln>
        </p:spPr>
        <p:txBody>
          <a:bodyPr wrap="square" rtlCol="0">
            <a:spAutoFit/>
          </a:bodyPr>
          <a:lstStyle/>
          <a:p>
            <a:r>
              <a:rPr lang="en-IN" dirty="0"/>
              <a:t>Radiolucent projections from the crest into the </a:t>
            </a:r>
            <a:r>
              <a:rPr lang="en-IN" dirty="0" err="1"/>
              <a:t>interdental</a:t>
            </a:r>
            <a:r>
              <a:rPr lang="en-IN" dirty="0"/>
              <a:t> septum indicate extension of destructive processes. </a:t>
            </a:r>
          </a:p>
        </p:txBody>
      </p:sp>
      <p:sp>
        <p:nvSpPr>
          <p:cNvPr id="8" name="TextBox 7"/>
          <p:cNvSpPr txBox="1"/>
          <p:nvPr/>
        </p:nvSpPr>
        <p:spPr>
          <a:xfrm>
            <a:off x="323528" y="620688"/>
            <a:ext cx="1368152" cy="1477328"/>
          </a:xfrm>
          <a:prstGeom prst="rect">
            <a:avLst/>
          </a:prstGeom>
          <a:noFill/>
          <a:ln>
            <a:solidFill>
              <a:srgbClr val="FF0000"/>
            </a:solidFill>
          </a:ln>
        </p:spPr>
        <p:txBody>
          <a:bodyPr wrap="square" rtlCol="0">
            <a:spAutoFit/>
          </a:bodyPr>
          <a:lstStyle/>
          <a:p>
            <a:r>
              <a:rPr lang="en-IN" dirty="0"/>
              <a:t>Normal appearance of </a:t>
            </a:r>
            <a:r>
              <a:rPr lang="en-IN" dirty="0" err="1"/>
              <a:t>interdental</a:t>
            </a:r>
            <a:r>
              <a:rPr lang="en-IN" dirty="0"/>
              <a:t> septa. </a:t>
            </a:r>
          </a:p>
        </p:txBody>
      </p:sp>
      <p:sp>
        <p:nvSpPr>
          <p:cNvPr id="3" name="Slide Number Placeholder 2"/>
          <p:cNvSpPr>
            <a:spLocks noGrp="1"/>
          </p:cNvSpPr>
          <p:nvPr>
            <p:ph type="sldNum" sz="quarter" idx="12"/>
          </p:nvPr>
        </p:nvSpPr>
        <p:spPr/>
        <p:txBody>
          <a:bodyPr/>
          <a:lstStyle/>
          <a:p>
            <a:fld id="{F9A62510-1A34-49AF-860B-3A074DEB0C2B}" type="slidenum">
              <a:rPr lang="en-IN" smtClean="0"/>
              <a:t>20</a:t>
            </a:fld>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rgbClr val="0070C0"/>
                </a:solidFill>
              </a:rPr>
              <a:t>INTERDENTAL CRATERS</a:t>
            </a:r>
          </a:p>
        </p:txBody>
      </p:sp>
      <p:sp>
        <p:nvSpPr>
          <p:cNvPr id="3" name="Content Placeholder 2"/>
          <p:cNvSpPr>
            <a:spLocks noGrp="1"/>
          </p:cNvSpPr>
          <p:nvPr>
            <p:ph idx="1"/>
          </p:nvPr>
        </p:nvSpPr>
        <p:spPr/>
        <p:txBody>
          <a:bodyPr>
            <a:normAutofit fontScale="92500"/>
          </a:bodyPr>
          <a:lstStyle/>
          <a:p>
            <a:pPr algn="just">
              <a:lnSpc>
                <a:spcPct val="150000"/>
              </a:lnSpc>
            </a:pPr>
            <a:r>
              <a:rPr lang="en-IN" sz="2800" dirty="0" err="1"/>
              <a:t>Interdental</a:t>
            </a:r>
            <a:r>
              <a:rPr lang="en-IN" sz="2800" dirty="0"/>
              <a:t> craters are seen as irregular areas of reduced </a:t>
            </a:r>
            <a:r>
              <a:rPr lang="en-IN" sz="2800" dirty="0" err="1"/>
              <a:t>radiopacity</a:t>
            </a:r>
            <a:r>
              <a:rPr lang="en-IN" sz="2800" dirty="0"/>
              <a:t> on the alveolar bone crests.</a:t>
            </a:r>
          </a:p>
          <a:p>
            <a:pPr algn="just">
              <a:lnSpc>
                <a:spcPct val="150000"/>
              </a:lnSpc>
            </a:pPr>
            <a:r>
              <a:rPr lang="en-IN" sz="2800" dirty="0"/>
              <a:t>Craters are generally not sharply demarcated from the rest of the bone, with which they blend gradually. </a:t>
            </a:r>
          </a:p>
          <a:p>
            <a:pPr algn="just">
              <a:lnSpc>
                <a:spcPct val="150000"/>
              </a:lnSpc>
            </a:pPr>
            <a:r>
              <a:rPr lang="en-IN" sz="2800" dirty="0"/>
              <a:t>Radiographs do not accurately depict the morphology or depth of </a:t>
            </a:r>
            <a:r>
              <a:rPr lang="en-IN" sz="2800" dirty="0" err="1"/>
              <a:t>interdental</a:t>
            </a:r>
            <a:r>
              <a:rPr lang="en-IN" sz="2800" dirty="0"/>
              <a:t> craters, which sometimes appear as vertical defects. </a:t>
            </a:r>
          </a:p>
        </p:txBody>
      </p:sp>
      <p:sp>
        <p:nvSpPr>
          <p:cNvPr id="4" name="Slide Number Placeholder 3"/>
          <p:cNvSpPr>
            <a:spLocks noGrp="1"/>
          </p:cNvSpPr>
          <p:nvPr>
            <p:ph type="sldNum" sz="quarter" idx="12"/>
          </p:nvPr>
        </p:nvSpPr>
        <p:spPr/>
        <p:txBody>
          <a:bodyPr/>
          <a:lstStyle/>
          <a:p>
            <a:fld id="{F9A62510-1A34-49AF-860B-3A074DEB0C2B}" type="slidenum">
              <a:rPr lang="en-IN" smtClean="0"/>
              <a:t>21</a:t>
            </a:fld>
            <a:endParaRPr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0070C0"/>
                </a:solidFill>
              </a:rPr>
              <a:t>FURCATION INVOLVEMENT</a:t>
            </a:r>
          </a:p>
        </p:txBody>
      </p:sp>
      <p:sp>
        <p:nvSpPr>
          <p:cNvPr id="3" name="Content Placeholder 2"/>
          <p:cNvSpPr>
            <a:spLocks noGrp="1"/>
          </p:cNvSpPr>
          <p:nvPr>
            <p:ph idx="1"/>
          </p:nvPr>
        </p:nvSpPr>
        <p:spPr/>
        <p:txBody>
          <a:bodyPr>
            <a:normAutofit lnSpcReduction="10000"/>
          </a:bodyPr>
          <a:lstStyle/>
          <a:p>
            <a:pPr algn="just">
              <a:lnSpc>
                <a:spcPct val="150000"/>
              </a:lnSpc>
            </a:pPr>
            <a:r>
              <a:rPr lang="en-IN" sz="2800" dirty="0"/>
              <a:t>Definitive diagnosis of </a:t>
            </a:r>
            <a:r>
              <a:rPr lang="en-IN" sz="2800" dirty="0" err="1"/>
              <a:t>furcation</a:t>
            </a:r>
            <a:r>
              <a:rPr lang="en-IN" sz="2800" dirty="0"/>
              <a:t> involvement is made by clinical examination, which includes careful probing with a specially designed probe (e.g., </a:t>
            </a:r>
            <a:r>
              <a:rPr lang="en-IN" sz="2800" dirty="0" err="1"/>
              <a:t>Nabers</a:t>
            </a:r>
            <a:r>
              <a:rPr lang="en-IN" sz="2800" dirty="0"/>
              <a:t>).</a:t>
            </a:r>
          </a:p>
          <a:p>
            <a:pPr algn="just">
              <a:lnSpc>
                <a:spcPct val="150000"/>
              </a:lnSpc>
            </a:pPr>
            <a:r>
              <a:rPr lang="en-IN" sz="2800" dirty="0"/>
              <a:t>Radiographs are helpful but show </a:t>
            </a:r>
            <a:r>
              <a:rPr lang="en-IN" sz="2800" dirty="0" err="1"/>
              <a:t>artifacts</a:t>
            </a:r>
            <a:r>
              <a:rPr lang="en-IN" sz="2800" dirty="0"/>
              <a:t> that allow </a:t>
            </a:r>
            <a:r>
              <a:rPr lang="en-IN" sz="2800" dirty="0" err="1"/>
              <a:t>furcation</a:t>
            </a:r>
            <a:r>
              <a:rPr lang="en-IN" sz="2800" dirty="0"/>
              <a:t> involvement to be present without detectable radiographic changes. </a:t>
            </a:r>
          </a:p>
        </p:txBody>
      </p:sp>
      <p:sp>
        <p:nvSpPr>
          <p:cNvPr id="4" name="Slide Number Placeholder 3"/>
          <p:cNvSpPr>
            <a:spLocks noGrp="1"/>
          </p:cNvSpPr>
          <p:nvPr>
            <p:ph type="sldNum" sz="quarter" idx="12"/>
          </p:nvPr>
        </p:nvSpPr>
        <p:spPr/>
        <p:txBody>
          <a:bodyPr/>
          <a:lstStyle/>
          <a:p>
            <a:fld id="{F9A62510-1A34-49AF-860B-3A074DEB0C2B}" type="slidenum">
              <a:rPr lang="en-IN" smtClean="0"/>
              <a:t>22</a:t>
            </a:fld>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a:bodyPr>
          <a:lstStyle/>
          <a:p>
            <a:pPr algn="just">
              <a:lnSpc>
                <a:spcPct val="150000"/>
              </a:lnSpc>
            </a:pPr>
            <a:r>
              <a:rPr lang="en-IN" sz="2800" dirty="0"/>
              <a:t>As a general rule, bone loss is always greater than it appears in the radiograph. Variations in the radiographic technique may obscure the presence and extent of </a:t>
            </a:r>
            <a:r>
              <a:rPr lang="en-IN" sz="2800" dirty="0" err="1"/>
              <a:t>furcation</a:t>
            </a:r>
            <a:r>
              <a:rPr lang="en-IN" sz="2800" dirty="0"/>
              <a:t> involvement. </a:t>
            </a:r>
          </a:p>
          <a:p>
            <a:pPr algn="just">
              <a:lnSpc>
                <a:spcPct val="150000"/>
              </a:lnSpc>
            </a:pPr>
            <a:r>
              <a:rPr lang="en-IN" sz="2800" dirty="0"/>
              <a:t>A tooth may present marked bifurcation involvement in one film but appear to be uninvolved in another.</a:t>
            </a:r>
          </a:p>
        </p:txBody>
      </p:sp>
      <p:sp>
        <p:nvSpPr>
          <p:cNvPr id="2" name="Slide Number Placeholder 1"/>
          <p:cNvSpPr>
            <a:spLocks noGrp="1"/>
          </p:cNvSpPr>
          <p:nvPr>
            <p:ph type="sldNum" sz="quarter" idx="12"/>
          </p:nvPr>
        </p:nvSpPr>
        <p:spPr/>
        <p:txBody>
          <a:bodyPr/>
          <a:lstStyle/>
          <a:p>
            <a:fld id="{F9A62510-1A34-49AF-860B-3A074DEB0C2B}" type="slidenum">
              <a:rPr lang="en-IN" smtClean="0"/>
              <a:t>23</a:t>
            </a:fld>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098" name="Picture 2"/>
          <p:cNvPicPr>
            <a:picLocks noGrp="1" noChangeAspect="1" noChangeArrowheads="1"/>
          </p:cNvPicPr>
          <p:nvPr>
            <p:ph idx="1"/>
          </p:nvPr>
        </p:nvPicPr>
        <p:blipFill>
          <a:blip r:embed="rId2" cstate="print"/>
          <a:srcRect/>
          <a:stretch>
            <a:fillRect/>
          </a:stretch>
        </p:blipFill>
        <p:spPr bwMode="auto">
          <a:xfrm>
            <a:off x="2411760" y="191370"/>
            <a:ext cx="3744416" cy="63644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Slide Number Placeholder 2"/>
          <p:cNvSpPr>
            <a:spLocks noGrp="1"/>
          </p:cNvSpPr>
          <p:nvPr>
            <p:ph type="sldNum" sz="quarter" idx="12"/>
          </p:nvPr>
        </p:nvSpPr>
        <p:spPr/>
        <p:txBody>
          <a:bodyPr/>
          <a:lstStyle/>
          <a:p>
            <a:fld id="{F9A62510-1A34-49AF-860B-3A074DEB0C2B}" type="slidenum">
              <a:rPr lang="en-IN" smtClean="0"/>
              <a:t>24</a:t>
            </a:fld>
            <a:endParaRPr lang="en-I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122" name="Picture 2"/>
          <p:cNvPicPr>
            <a:picLocks noGrp="1" noChangeAspect="1" noChangeArrowheads="1"/>
          </p:cNvPicPr>
          <p:nvPr>
            <p:ph idx="1"/>
          </p:nvPr>
        </p:nvPicPr>
        <p:blipFill>
          <a:blip r:embed="rId2" cstate="print"/>
          <a:srcRect/>
          <a:stretch>
            <a:fillRect/>
          </a:stretch>
        </p:blipFill>
        <p:spPr bwMode="auto">
          <a:xfrm>
            <a:off x="2339752" y="1306032"/>
            <a:ext cx="4084855" cy="2845008"/>
          </a:xfrm>
          <a:prstGeom prst="rect">
            <a:avLst/>
          </a:prstGeom>
          <a:noFill/>
          <a:ln w="9525">
            <a:noFill/>
            <a:miter lim="800000"/>
            <a:headEnd/>
            <a:tailEnd/>
          </a:ln>
        </p:spPr>
      </p:pic>
      <p:sp>
        <p:nvSpPr>
          <p:cNvPr id="6" name="TextBox 5"/>
          <p:cNvSpPr txBox="1"/>
          <p:nvPr/>
        </p:nvSpPr>
        <p:spPr>
          <a:xfrm>
            <a:off x="1331640" y="4509120"/>
            <a:ext cx="5904656" cy="1569660"/>
          </a:xfrm>
          <a:prstGeom prst="rect">
            <a:avLst/>
          </a:prstGeom>
          <a:noFill/>
        </p:spPr>
        <p:txBody>
          <a:bodyPr wrap="square" rtlCol="0">
            <a:spAutoFit/>
          </a:bodyPr>
          <a:lstStyle/>
          <a:p>
            <a:pPr algn="just"/>
            <a:r>
              <a:rPr lang="en-IN" sz="2400" dirty="0"/>
              <a:t>The slightest radiographic change in the </a:t>
            </a:r>
            <a:r>
              <a:rPr lang="en-IN" sz="2400" dirty="0" err="1"/>
              <a:t>furcation</a:t>
            </a:r>
            <a:r>
              <a:rPr lang="en-IN" sz="2400" dirty="0"/>
              <a:t> area should be investigated clinically, especially if there is bone loss on adjacent roots . </a:t>
            </a:r>
          </a:p>
        </p:txBody>
      </p:sp>
      <p:sp>
        <p:nvSpPr>
          <p:cNvPr id="3" name="Slide Number Placeholder 2"/>
          <p:cNvSpPr>
            <a:spLocks noGrp="1"/>
          </p:cNvSpPr>
          <p:nvPr>
            <p:ph type="sldNum" sz="quarter" idx="12"/>
          </p:nvPr>
        </p:nvSpPr>
        <p:spPr/>
        <p:txBody>
          <a:bodyPr/>
          <a:lstStyle/>
          <a:p>
            <a:fld id="{F9A62510-1A34-49AF-860B-3A074DEB0C2B}" type="slidenum">
              <a:rPr lang="en-IN" smtClean="0"/>
              <a:t>25</a:t>
            </a:fld>
            <a:endParaRPr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6146" name="Picture 2"/>
          <p:cNvPicPr>
            <a:picLocks noGrp="1" noChangeAspect="1" noChangeArrowheads="1"/>
          </p:cNvPicPr>
          <p:nvPr>
            <p:ph idx="1"/>
          </p:nvPr>
        </p:nvPicPr>
        <p:blipFill>
          <a:blip r:embed="rId2" cstate="print"/>
          <a:srcRect/>
          <a:stretch>
            <a:fillRect/>
          </a:stretch>
        </p:blipFill>
        <p:spPr bwMode="auto">
          <a:xfrm>
            <a:off x="2555776" y="404663"/>
            <a:ext cx="4176464" cy="3033313"/>
          </a:xfrm>
          <a:prstGeom prst="rect">
            <a:avLst/>
          </a:prstGeom>
          <a:noFill/>
          <a:ln w="9525">
            <a:noFill/>
            <a:miter lim="800000"/>
            <a:headEnd/>
            <a:tailEnd/>
          </a:ln>
        </p:spPr>
      </p:pic>
      <p:sp>
        <p:nvSpPr>
          <p:cNvPr id="5" name="TextBox 4"/>
          <p:cNvSpPr txBox="1"/>
          <p:nvPr/>
        </p:nvSpPr>
        <p:spPr>
          <a:xfrm>
            <a:off x="2123728" y="3861048"/>
            <a:ext cx="5400600" cy="1200329"/>
          </a:xfrm>
          <a:prstGeom prst="rect">
            <a:avLst/>
          </a:prstGeom>
          <a:noFill/>
        </p:spPr>
        <p:txBody>
          <a:bodyPr wrap="square" rtlCol="0">
            <a:spAutoFit/>
          </a:bodyPr>
          <a:lstStyle/>
          <a:p>
            <a:pPr algn="just"/>
            <a:r>
              <a:rPr lang="en-IN" sz="2400" dirty="0"/>
              <a:t>Diminished </a:t>
            </a:r>
            <a:r>
              <a:rPr lang="en-IN" sz="2400" dirty="0" err="1"/>
              <a:t>radiodensity</a:t>
            </a:r>
            <a:r>
              <a:rPr lang="en-IN" sz="2400" dirty="0"/>
              <a:t> in the </a:t>
            </a:r>
            <a:r>
              <a:rPr lang="en-IN" sz="2400" dirty="0" err="1"/>
              <a:t>furcation</a:t>
            </a:r>
            <a:r>
              <a:rPr lang="en-IN" sz="2400" dirty="0"/>
              <a:t> area in which outlines of bony </a:t>
            </a:r>
            <a:r>
              <a:rPr lang="en-IN" sz="2400" dirty="0" err="1"/>
              <a:t>trabeculae</a:t>
            </a:r>
            <a:r>
              <a:rPr lang="en-IN" sz="2400" dirty="0"/>
              <a:t> are visible suggests </a:t>
            </a:r>
            <a:r>
              <a:rPr lang="en-IN" sz="2400" dirty="0" err="1"/>
              <a:t>furcation</a:t>
            </a:r>
            <a:r>
              <a:rPr lang="en-IN" sz="2400" dirty="0"/>
              <a:t> involvement</a:t>
            </a:r>
          </a:p>
        </p:txBody>
      </p:sp>
      <p:sp>
        <p:nvSpPr>
          <p:cNvPr id="3" name="Slide Number Placeholder 2"/>
          <p:cNvSpPr>
            <a:spLocks noGrp="1"/>
          </p:cNvSpPr>
          <p:nvPr>
            <p:ph type="sldNum" sz="quarter" idx="12"/>
          </p:nvPr>
        </p:nvSpPr>
        <p:spPr/>
        <p:txBody>
          <a:bodyPr/>
          <a:lstStyle/>
          <a:p>
            <a:fld id="{F9A62510-1A34-49AF-860B-3A074DEB0C2B}" type="slidenum">
              <a:rPr lang="en-IN" smtClean="0"/>
              <a:t>26</a:t>
            </a:fld>
            <a:endParaRPr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7170" name="Picture 2"/>
          <p:cNvPicPr>
            <a:picLocks noGrp="1" noChangeAspect="1" noChangeArrowheads="1"/>
          </p:cNvPicPr>
          <p:nvPr>
            <p:ph idx="1"/>
          </p:nvPr>
        </p:nvPicPr>
        <p:blipFill>
          <a:blip r:embed="rId2" cstate="print"/>
          <a:srcRect/>
          <a:stretch>
            <a:fillRect/>
          </a:stretch>
        </p:blipFill>
        <p:spPr bwMode="auto">
          <a:xfrm>
            <a:off x="2627784" y="908720"/>
            <a:ext cx="3960440" cy="2908616"/>
          </a:xfrm>
          <a:prstGeom prst="rect">
            <a:avLst/>
          </a:prstGeom>
          <a:noFill/>
          <a:ln w="9525">
            <a:noFill/>
            <a:miter lim="800000"/>
            <a:headEnd/>
            <a:tailEnd/>
          </a:ln>
        </p:spPr>
      </p:pic>
      <p:sp>
        <p:nvSpPr>
          <p:cNvPr id="5" name="TextBox 4"/>
          <p:cNvSpPr txBox="1"/>
          <p:nvPr/>
        </p:nvSpPr>
        <p:spPr>
          <a:xfrm>
            <a:off x="1619672" y="4293096"/>
            <a:ext cx="5904656" cy="1200329"/>
          </a:xfrm>
          <a:prstGeom prst="rect">
            <a:avLst/>
          </a:prstGeom>
          <a:noFill/>
        </p:spPr>
        <p:txBody>
          <a:bodyPr wrap="square" rtlCol="0">
            <a:spAutoFit/>
          </a:bodyPr>
          <a:lstStyle/>
          <a:p>
            <a:pPr algn="just"/>
            <a:r>
              <a:rPr lang="en-IN" sz="2400" dirty="0"/>
              <a:t>Whenever there is marked bone loss in relation to a single molar root, it may be assumed that the </a:t>
            </a:r>
            <a:r>
              <a:rPr lang="en-IN" sz="2400" dirty="0" err="1"/>
              <a:t>furcation</a:t>
            </a:r>
            <a:r>
              <a:rPr lang="en-IN" sz="2400" dirty="0"/>
              <a:t> is also involved</a:t>
            </a:r>
          </a:p>
        </p:txBody>
      </p:sp>
      <p:sp>
        <p:nvSpPr>
          <p:cNvPr id="3" name="Slide Number Placeholder 2"/>
          <p:cNvSpPr>
            <a:spLocks noGrp="1"/>
          </p:cNvSpPr>
          <p:nvPr>
            <p:ph type="sldNum" sz="quarter" idx="12"/>
          </p:nvPr>
        </p:nvSpPr>
        <p:spPr/>
        <p:txBody>
          <a:bodyPr/>
          <a:lstStyle/>
          <a:p>
            <a:fld id="{F9A62510-1A34-49AF-860B-3A074DEB0C2B}" type="slidenum">
              <a:rPr lang="en-IN" smtClean="0"/>
              <a:t>27</a:t>
            </a:fld>
            <a:endParaRPr lang="en-I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rgbClr val="0070C0"/>
                </a:solidFill>
              </a:rPr>
              <a:t>PERIODONTAL ABSCESS</a:t>
            </a:r>
          </a:p>
        </p:txBody>
      </p:sp>
      <p:sp>
        <p:nvSpPr>
          <p:cNvPr id="3" name="Content Placeholder 2"/>
          <p:cNvSpPr>
            <a:spLocks noGrp="1"/>
          </p:cNvSpPr>
          <p:nvPr>
            <p:ph idx="1"/>
          </p:nvPr>
        </p:nvSpPr>
        <p:spPr>
          <a:xfrm>
            <a:off x="457200" y="1600200"/>
            <a:ext cx="8229600" cy="4853136"/>
          </a:xfrm>
        </p:spPr>
        <p:txBody>
          <a:bodyPr>
            <a:noAutofit/>
          </a:bodyPr>
          <a:lstStyle/>
          <a:p>
            <a:pPr algn="just"/>
            <a:r>
              <a:rPr lang="en-IN" sz="2400" dirty="0"/>
              <a:t>In the early stages the acute periodontal abscess is extremely painful but presents no radiographic changes. </a:t>
            </a:r>
          </a:p>
          <a:p>
            <a:pPr algn="just"/>
            <a:r>
              <a:rPr lang="en-IN" sz="2400" dirty="0"/>
              <a:t>The extent of bone destruction and the morphologic changes of the bone. </a:t>
            </a:r>
          </a:p>
          <a:p>
            <a:pPr algn="just"/>
            <a:r>
              <a:rPr lang="en-IN" sz="2400" dirty="0"/>
              <a:t> The location of the abscess. Lesions in the soft tissue wall of a periodontal pocket are less likely to produce radiographic changes than those deep in the supporting tissues. Abscesses on the facial or lingual surface are obscured by the </a:t>
            </a:r>
            <a:r>
              <a:rPr lang="en-IN" sz="2400" dirty="0" err="1"/>
              <a:t>radiopacity</a:t>
            </a:r>
            <a:r>
              <a:rPr lang="en-IN" sz="2400" dirty="0"/>
              <a:t> of the root; </a:t>
            </a:r>
            <a:r>
              <a:rPr lang="en-IN" sz="2400" dirty="0" err="1"/>
              <a:t>interproximal</a:t>
            </a:r>
            <a:r>
              <a:rPr lang="en-IN" sz="2400" dirty="0"/>
              <a:t> lesions are more likely to be visualized </a:t>
            </a:r>
            <a:r>
              <a:rPr lang="en-IN" sz="2400" dirty="0" err="1"/>
              <a:t>radiographically</a:t>
            </a:r>
            <a:r>
              <a:rPr lang="en-IN" sz="2400" dirty="0"/>
              <a:t>. </a:t>
            </a:r>
          </a:p>
          <a:p>
            <a:pPr algn="just"/>
            <a:r>
              <a:rPr lang="en-IN" sz="2400" dirty="0"/>
              <a:t>Therefore the radiograph alone cannot be relied on for the diagnosis of a periodontal abscess.</a:t>
            </a:r>
          </a:p>
        </p:txBody>
      </p:sp>
      <p:sp>
        <p:nvSpPr>
          <p:cNvPr id="4" name="Slide Number Placeholder 3"/>
          <p:cNvSpPr>
            <a:spLocks noGrp="1"/>
          </p:cNvSpPr>
          <p:nvPr>
            <p:ph type="sldNum" sz="quarter" idx="12"/>
          </p:nvPr>
        </p:nvSpPr>
        <p:spPr/>
        <p:txBody>
          <a:bodyPr/>
          <a:lstStyle/>
          <a:p>
            <a:fld id="{F9A62510-1A34-49AF-860B-3A074DEB0C2B}" type="slidenum">
              <a:rPr lang="en-IN" smtClean="0"/>
              <a:t>28</a:t>
            </a:fld>
            <a:endParaRPr lang="en-I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0070C0"/>
                </a:solidFill>
              </a:rPr>
              <a:t>Localized Aggressive </a:t>
            </a:r>
            <a:r>
              <a:rPr lang="en-IN" sz="3200" b="1" dirty="0" err="1">
                <a:solidFill>
                  <a:srgbClr val="0070C0"/>
                </a:solidFill>
              </a:rPr>
              <a:t>Periodontitis</a:t>
            </a:r>
            <a:endParaRPr lang="en-IN" sz="3200" dirty="0">
              <a:solidFill>
                <a:srgbClr val="0070C0"/>
              </a:solidFill>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IN" sz="2800" dirty="0"/>
              <a:t>Bone loss may occur initially in the maxillary and </a:t>
            </a:r>
            <a:r>
              <a:rPr lang="en-IN" sz="2800" dirty="0" err="1"/>
              <a:t>mandibular</a:t>
            </a:r>
            <a:r>
              <a:rPr lang="en-IN" sz="2800" dirty="0"/>
              <a:t> incisor and/or first molar areas, usually bilaterally, and results in vertical, arc like destructive patterns. </a:t>
            </a:r>
          </a:p>
          <a:p>
            <a:pPr algn="just">
              <a:lnSpc>
                <a:spcPct val="150000"/>
              </a:lnSpc>
            </a:pPr>
            <a:r>
              <a:rPr lang="en-IN" sz="2800" dirty="0"/>
              <a:t>Loss of alveolar bone may become generalized as the disease progresses but remains less pronounced in the premolar areas.</a:t>
            </a:r>
          </a:p>
        </p:txBody>
      </p:sp>
      <p:sp>
        <p:nvSpPr>
          <p:cNvPr id="4" name="Slide Number Placeholder 3"/>
          <p:cNvSpPr>
            <a:spLocks noGrp="1"/>
          </p:cNvSpPr>
          <p:nvPr>
            <p:ph type="sldNum" sz="quarter" idx="12"/>
          </p:nvPr>
        </p:nvSpPr>
        <p:spPr/>
        <p:txBody>
          <a:bodyPr/>
          <a:lstStyle/>
          <a:p>
            <a:fld id="{F9A62510-1A34-49AF-860B-3A074DEB0C2B}" type="slidenum">
              <a:rPr lang="en-IN" smtClean="0"/>
              <a:t>29</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CONTENTS</a:t>
            </a:r>
          </a:p>
        </p:txBody>
      </p:sp>
      <p:sp>
        <p:nvSpPr>
          <p:cNvPr id="3" name="Content Placeholder 2"/>
          <p:cNvSpPr>
            <a:spLocks noGrp="1"/>
          </p:cNvSpPr>
          <p:nvPr>
            <p:ph idx="1"/>
          </p:nvPr>
        </p:nvSpPr>
        <p:spPr/>
        <p:txBody>
          <a:bodyPr/>
          <a:lstStyle/>
          <a:p>
            <a:r>
              <a:rPr lang="en-IN" dirty="0">
                <a:latin typeface="Arial Narrow" panose="020B0606020202030204" pitchFamily="34" charset="0"/>
              </a:rPr>
              <a:t>Introduction</a:t>
            </a:r>
          </a:p>
          <a:p>
            <a:r>
              <a:rPr lang="en-IN" dirty="0">
                <a:latin typeface="Arial Narrow" panose="020B0606020202030204" pitchFamily="34" charset="0"/>
              </a:rPr>
              <a:t>Normal interdental septa</a:t>
            </a:r>
          </a:p>
          <a:p>
            <a:r>
              <a:rPr lang="en-IN" dirty="0">
                <a:latin typeface="Arial Narrow" panose="020B0606020202030204" pitchFamily="34" charset="0"/>
              </a:rPr>
              <a:t>Radiographic techniques</a:t>
            </a:r>
          </a:p>
          <a:p>
            <a:r>
              <a:rPr lang="en-IN" dirty="0">
                <a:latin typeface="Arial Narrow" panose="020B0606020202030204" pitchFamily="34" charset="0"/>
              </a:rPr>
              <a:t>Patterns of bone loss in periodontal diseases</a:t>
            </a:r>
          </a:p>
          <a:p>
            <a:r>
              <a:rPr lang="en-IN" dirty="0">
                <a:latin typeface="Arial Narrow" panose="020B0606020202030204" pitchFamily="34" charset="0"/>
              </a:rPr>
              <a:t>Radiographic appearances of periodontal diseases</a:t>
            </a:r>
          </a:p>
          <a:p>
            <a:r>
              <a:rPr lang="en-IN" dirty="0">
                <a:latin typeface="Arial Narrow" panose="020B0606020202030204" pitchFamily="34" charset="0"/>
              </a:rPr>
              <a:t>Digital intraoral radiography</a:t>
            </a:r>
          </a:p>
          <a:p>
            <a:r>
              <a:rPr lang="en-IN" dirty="0">
                <a:latin typeface="Arial Narrow" panose="020B0606020202030204" pitchFamily="34" charset="0"/>
              </a:rPr>
              <a:t>Summary </a:t>
            </a:r>
          </a:p>
          <a:p>
            <a:endParaRPr lang="en-IN" dirty="0">
              <a:latin typeface="Arial Narrow" panose="020B0606020202030204" pitchFamily="34" charset="0"/>
            </a:endParaRPr>
          </a:p>
          <a:p>
            <a:endParaRPr lang="en-IN"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F9A62510-1A34-49AF-860B-3A074DEB0C2B}" type="slidenum">
              <a:rPr lang="en-IN" smtClean="0"/>
              <a:t>3</a:t>
            </a:fld>
            <a:endParaRPr lang="en-IN"/>
          </a:p>
        </p:txBody>
      </p:sp>
    </p:spTree>
    <p:extLst>
      <p:ext uri="{BB962C8B-B14F-4D97-AF65-F5344CB8AC3E}">
        <p14:creationId xmlns:p14="http://schemas.microsoft.com/office/powerpoint/2010/main" val="682341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rgbClr val="0070C0"/>
                </a:solidFill>
              </a:rPr>
              <a:t>TRAUMA FROM OCCLUSION</a:t>
            </a:r>
          </a:p>
        </p:txBody>
      </p:sp>
      <p:sp>
        <p:nvSpPr>
          <p:cNvPr id="3" name="Content Placeholder 2"/>
          <p:cNvSpPr>
            <a:spLocks noGrp="1"/>
          </p:cNvSpPr>
          <p:nvPr>
            <p:ph idx="1"/>
          </p:nvPr>
        </p:nvSpPr>
        <p:spPr/>
        <p:txBody>
          <a:bodyPr>
            <a:normAutofit/>
          </a:bodyPr>
          <a:lstStyle/>
          <a:p>
            <a:pPr algn="just">
              <a:lnSpc>
                <a:spcPct val="150000"/>
              </a:lnSpc>
            </a:pPr>
            <a:r>
              <a:rPr lang="en-IN" sz="2800" dirty="0"/>
              <a:t>Trauma from occlusion can produce </a:t>
            </a:r>
            <a:r>
              <a:rPr lang="en-IN" sz="2800" dirty="0" err="1"/>
              <a:t>radiographically</a:t>
            </a:r>
            <a:r>
              <a:rPr lang="en-IN" sz="2800" dirty="0"/>
              <a:t> detectable changes in the lamina </a:t>
            </a:r>
            <a:r>
              <a:rPr lang="en-IN" sz="2800" dirty="0" err="1"/>
              <a:t>dura</a:t>
            </a:r>
            <a:r>
              <a:rPr lang="en-IN" sz="2800" dirty="0"/>
              <a:t>, morphology of the alveolar crest, width of the PDL space, and density of the surrounding </a:t>
            </a:r>
            <a:r>
              <a:rPr lang="en-IN" sz="2800" dirty="0" err="1"/>
              <a:t>cancellous</a:t>
            </a:r>
            <a:r>
              <a:rPr lang="en-IN" sz="2800" dirty="0"/>
              <a:t> bone.</a:t>
            </a:r>
          </a:p>
        </p:txBody>
      </p:sp>
      <p:sp>
        <p:nvSpPr>
          <p:cNvPr id="4" name="Slide Number Placeholder 3"/>
          <p:cNvSpPr>
            <a:spLocks noGrp="1"/>
          </p:cNvSpPr>
          <p:nvPr>
            <p:ph type="sldNum" sz="quarter" idx="12"/>
          </p:nvPr>
        </p:nvSpPr>
        <p:spPr/>
        <p:txBody>
          <a:bodyPr/>
          <a:lstStyle/>
          <a:p>
            <a:fld id="{F9A62510-1A34-49AF-860B-3A074DEB0C2B}" type="slidenum">
              <a:rPr lang="en-IN" smtClean="0"/>
              <a:t>30</a:t>
            </a:fld>
            <a:endParaRPr lang="en-IN"/>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en-IN" sz="2800" b="1" dirty="0">
                <a:solidFill>
                  <a:srgbClr val="00B050"/>
                </a:solidFill>
              </a:rPr>
              <a:t>The injury phase </a:t>
            </a:r>
            <a:r>
              <a:rPr lang="en-IN" sz="2800" dirty="0"/>
              <a:t>of trauma from occlusion produces a loss of the lamina </a:t>
            </a:r>
            <a:r>
              <a:rPr lang="en-IN" sz="2800" dirty="0" err="1"/>
              <a:t>dura</a:t>
            </a:r>
            <a:r>
              <a:rPr lang="en-IN" sz="2800" dirty="0"/>
              <a:t> that may be noted in apices, </a:t>
            </a:r>
            <a:r>
              <a:rPr lang="en-IN" sz="2800" dirty="0" err="1"/>
              <a:t>furcations</a:t>
            </a:r>
            <a:r>
              <a:rPr lang="en-IN" sz="2800" dirty="0"/>
              <a:t>, and marginal areas. This loss of lamina </a:t>
            </a:r>
            <a:r>
              <a:rPr lang="en-IN" sz="2800" dirty="0" err="1"/>
              <a:t>dura</a:t>
            </a:r>
            <a:r>
              <a:rPr lang="en-IN" sz="2800" dirty="0"/>
              <a:t> results in widening of the PDL space.</a:t>
            </a:r>
          </a:p>
          <a:p>
            <a:pPr algn="just">
              <a:lnSpc>
                <a:spcPct val="150000"/>
              </a:lnSpc>
            </a:pPr>
            <a:r>
              <a:rPr lang="en-IN" sz="2800" b="1" dirty="0">
                <a:solidFill>
                  <a:srgbClr val="00B050"/>
                </a:solidFill>
              </a:rPr>
              <a:t>The repair phase </a:t>
            </a:r>
            <a:r>
              <a:rPr lang="en-IN" sz="2800" dirty="0"/>
              <a:t>of trauma from occlusion results in an attempt to strengthen the periodontal structures to better support the increased loads. </a:t>
            </a:r>
            <a:r>
              <a:rPr lang="en-IN" sz="2800" dirty="0" err="1"/>
              <a:t>Radiographically</a:t>
            </a:r>
            <a:r>
              <a:rPr lang="en-IN" sz="2800" dirty="0"/>
              <a:t>, this is manifested by a widening of the PDL space, which may be generalized or localized.</a:t>
            </a:r>
          </a:p>
        </p:txBody>
      </p:sp>
      <p:sp>
        <p:nvSpPr>
          <p:cNvPr id="4" name="Slide Number Placeholder 3"/>
          <p:cNvSpPr>
            <a:spLocks noGrp="1"/>
          </p:cNvSpPr>
          <p:nvPr>
            <p:ph type="sldNum" sz="quarter" idx="12"/>
          </p:nvPr>
        </p:nvSpPr>
        <p:spPr/>
        <p:txBody>
          <a:bodyPr/>
          <a:lstStyle/>
          <a:p>
            <a:fld id="{F9A62510-1A34-49AF-860B-3A074DEB0C2B}" type="slidenum">
              <a:rPr lang="en-IN" smtClean="0"/>
              <a:t>31</a:t>
            </a:fld>
            <a:endParaRPr lang="en-IN"/>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a:lnSpc>
                <a:spcPct val="150000"/>
              </a:lnSpc>
            </a:pPr>
            <a:r>
              <a:rPr lang="en-IN" sz="2800" b="1" dirty="0">
                <a:solidFill>
                  <a:srgbClr val="00B050"/>
                </a:solidFill>
              </a:rPr>
              <a:t>More advanced traumatic lesions </a:t>
            </a:r>
            <a:r>
              <a:rPr lang="en-IN" sz="2800" dirty="0"/>
              <a:t>may result in deep angular bone loss, which, when combined with marginal inflammation, may lead to </a:t>
            </a:r>
            <a:r>
              <a:rPr lang="en-IN" sz="2800" dirty="0" err="1"/>
              <a:t>intrabony</a:t>
            </a:r>
            <a:r>
              <a:rPr lang="en-IN" sz="2800" dirty="0"/>
              <a:t> pocket formation. </a:t>
            </a:r>
          </a:p>
          <a:p>
            <a:pPr algn="just">
              <a:lnSpc>
                <a:spcPct val="150000"/>
              </a:lnSpc>
            </a:pPr>
            <a:r>
              <a:rPr lang="en-IN" sz="2800" b="1" dirty="0">
                <a:solidFill>
                  <a:srgbClr val="00B050"/>
                </a:solidFill>
              </a:rPr>
              <a:t>In terminal stages </a:t>
            </a:r>
            <a:r>
              <a:rPr lang="en-IN" sz="2800" dirty="0"/>
              <a:t>these lesions extend around the root apex, producing a wide, radiolucent </a:t>
            </a:r>
            <a:r>
              <a:rPr lang="en-IN" sz="2800" dirty="0" err="1"/>
              <a:t>periapical</a:t>
            </a:r>
            <a:r>
              <a:rPr lang="en-IN" sz="2800" dirty="0"/>
              <a:t> image (cavernous lesions).</a:t>
            </a:r>
          </a:p>
        </p:txBody>
      </p:sp>
      <p:sp>
        <p:nvSpPr>
          <p:cNvPr id="4" name="Slide Number Placeholder 3"/>
          <p:cNvSpPr>
            <a:spLocks noGrp="1"/>
          </p:cNvSpPr>
          <p:nvPr>
            <p:ph type="sldNum" sz="quarter" idx="12"/>
          </p:nvPr>
        </p:nvSpPr>
        <p:spPr/>
        <p:txBody>
          <a:bodyPr/>
          <a:lstStyle/>
          <a:p>
            <a:fld id="{F9A62510-1A34-49AF-860B-3A074DEB0C2B}" type="slidenum">
              <a:rPr lang="en-IN" smtClean="0"/>
              <a:t>32</a:t>
            </a:fld>
            <a:endParaRPr lang="en-IN"/>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0070C0"/>
                </a:solidFill>
              </a:rPr>
              <a:t>DIGITAL INTRAORAL RADIOGRAPHY</a:t>
            </a:r>
            <a:endParaRPr lang="en-IN" sz="3200" dirty="0">
              <a:solidFill>
                <a:srgbClr val="0070C0"/>
              </a:solidFill>
            </a:endParaRPr>
          </a:p>
        </p:txBody>
      </p:sp>
      <p:sp>
        <p:nvSpPr>
          <p:cNvPr id="3" name="Content Placeholder 2"/>
          <p:cNvSpPr>
            <a:spLocks noGrp="1"/>
          </p:cNvSpPr>
          <p:nvPr>
            <p:ph idx="1"/>
          </p:nvPr>
        </p:nvSpPr>
        <p:spPr/>
        <p:txBody>
          <a:bodyPr>
            <a:normAutofit/>
          </a:bodyPr>
          <a:lstStyle/>
          <a:p>
            <a:pPr algn="just">
              <a:lnSpc>
                <a:spcPct val="150000"/>
              </a:lnSpc>
            </a:pPr>
            <a:r>
              <a:rPr lang="en-IN" sz="2800" dirty="0"/>
              <a:t>Digital imaging in addition to the image manipulation features, digital radiographic images facilitate patient education, allow for easy storage, and sharing with other healthcare providers, and can be easily integrated into electronic patient records.</a:t>
            </a:r>
          </a:p>
        </p:txBody>
      </p:sp>
      <p:sp>
        <p:nvSpPr>
          <p:cNvPr id="4" name="Slide Number Placeholder 3"/>
          <p:cNvSpPr>
            <a:spLocks noGrp="1"/>
          </p:cNvSpPr>
          <p:nvPr>
            <p:ph type="sldNum" sz="quarter" idx="12"/>
          </p:nvPr>
        </p:nvSpPr>
        <p:spPr/>
        <p:txBody>
          <a:bodyPr/>
          <a:lstStyle/>
          <a:p>
            <a:fld id="{F9A62510-1A34-49AF-860B-3A074DEB0C2B}" type="slidenum">
              <a:rPr lang="en-IN" smtClean="0"/>
              <a:t>33</a:t>
            </a:fld>
            <a:endParaRPr lang="en-IN"/>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US" sz="2800" dirty="0">
                <a:latin typeface="Times New Roman" panose="02020603050405020304" pitchFamily="18" charset="0"/>
                <a:cs typeface="Times New Roman" panose="02020603050405020304" pitchFamily="18" charset="0"/>
              </a:rPr>
              <a:t>Digital intraoral radiographic systems use either solid-state detectors or </a:t>
            </a:r>
            <a:r>
              <a:rPr lang="en-US" sz="2800" dirty="0" err="1">
                <a:latin typeface="Times New Roman" panose="02020603050405020304" pitchFamily="18" charset="0"/>
                <a:cs typeface="Times New Roman" panose="02020603050405020304" pitchFamily="18" charset="0"/>
              </a:rPr>
              <a:t>photostimulable</a:t>
            </a:r>
            <a:r>
              <a:rPr lang="en-US" sz="2800" dirty="0">
                <a:latin typeface="Times New Roman" panose="02020603050405020304" pitchFamily="18" charset="0"/>
                <a:cs typeface="Times New Roman" panose="02020603050405020304" pitchFamily="18" charset="0"/>
              </a:rPr>
              <a:t> phosphor (PSP) plates. Systems with solid-state detectors use either charge-coupled devices (CCDs) or </a:t>
            </a:r>
            <a:r>
              <a:rPr lang="en-IN" sz="2800" dirty="0">
                <a:latin typeface="Times New Roman" panose="02020603050405020304" pitchFamily="18" charset="0"/>
                <a:cs typeface="Times New Roman" panose="02020603050405020304" pitchFamily="18" charset="0"/>
              </a:rPr>
              <a:t>complementary metal oxide semiconductor (CMOS) chips as image receptors.</a:t>
            </a:r>
          </a:p>
        </p:txBody>
      </p:sp>
      <p:sp>
        <p:nvSpPr>
          <p:cNvPr id="4" name="Slide Number Placeholder 3"/>
          <p:cNvSpPr>
            <a:spLocks noGrp="1"/>
          </p:cNvSpPr>
          <p:nvPr>
            <p:ph type="sldNum" sz="quarter" idx="12"/>
          </p:nvPr>
        </p:nvSpPr>
        <p:spPr/>
        <p:txBody>
          <a:bodyPr/>
          <a:lstStyle/>
          <a:p>
            <a:fld id="{F9A62510-1A34-49AF-860B-3A074DEB0C2B}" type="slidenum">
              <a:rPr lang="en-IN" smtClean="0"/>
              <a:t>34</a:t>
            </a:fld>
            <a:endParaRPr lang="en-IN"/>
          </a:p>
        </p:txBody>
      </p:sp>
    </p:spTree>
    <p:extLst>
      <p:ext uri="{BB962C8B-B14F-4D97-AF65-F5344CB8AC3E}">
        <p14:creationId xmlns:p14="http://schemas.microsoft.com/office/powerpoint/2010/main" val="3177339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a:lnSpc>
                <a:spcPct val="150000"/>
              </a:lnSpc>
            </a:pPr>
            <a:r>
              <a:rPr lang="en-US" sz="2800" dirty="0">
                <a:latin typeface="Times New Roman" panose="02020603050405020304" pitchFamily="18" charset="0"/>
                <a:cs typeface="Times New Roman" panose="02020603050405020304" pitchFamily="18" charset="0"/>
              </a:rPr>
              <a:t>These receptors are typically wired and connected to a computer using a Universal Serial Bus (USB) connection. Wireless sensors are also available and require the use of disposable batteries.</a:t>
            </a:r>
          </a:p>
          <a:p>
            <a:pPr algn="just">
              <a:lnSpc>
                <a:spcPct val="150000"/>
              </a:lnSpc>
            </a:pPr>
            <a:r>
              <a:rPr lang="en-US" sz="2800" dirty="0">
                <a:latin typeface="Times New Roman" panose="02020603050405020304" pitchFamily="18" charset="0"/>
                <a:cs typeface="Times New Roman" panose="02020603050405020304" pitchFamily="18" charset="0"/>
              </a:rPr>
              <a:t>With CCD/CMOS-based receptors, images are recorded and displayed on a computer monitor virtually in real time.</a:t>
            </a:r>
            <a:endParaRPr lang="en-IN"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F9A62510-1A34-49AF-860B-3A074DEB0C2B}" type="slidenum">
              <a:rPr lang="en-IN" smtClean="0"/>
              <a:t>35</a:t>
            </a:fld>
            <a:endParaRPr lang="en-IN"/>
          </a:p>
        </p:txBody>
      </p:sp>
    </p:spTree>
    <p:extLst>
      <p:ext uri="{BB962C8B-B14F-4D97-AF65-F5344CB8AC3E}">
        <p14:creationId xmlns:p14="http://schemas.microsoft.com/office/powerpoint/2010/main" val="4413288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00B0F0"/>
                </a:solidFill>
              </a:rPr>
              <a:t>Summary </a:t>
            </a:r>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IN" sz="2400" dirty="0">
                <a:latin typeface="Times New Roman" panose="02020603050405020304" pitchFamily="18" charset="0"/>
                <a:cs typeface="Times New Roman" panose="02020603050405020304" pitchFamily="18" charset="0"/>
              </a:rPr>
              <a:t>Conventional </a:t>
            </a:r>
            <a:r>
              <a:rPr lang="en-US" sz="2400" dirty="0">
                <a:latin typeface="Times New Roman" panose="02020603050405020304" pitchFamily="18" charset="0"/>
                <a:cs typeface="Times New Roman" panose="02020603050405020304" pitchFamily="18" charset="0"/>
              </a:rPr>
              <a:t>radiographs are helpful to evaluate the height and form of interdental bone, width of PDL, continuity of lamina dura, trabecular pattern of bone, root resorption, caries and periapical pathology, etc. However they may not depict bony changes in the facial and lingual surfaces such as fenestration and </a:t>
            </a:r>
            <a:r>
              <a:rPr lang="en-US" sz="2400" dirty="0" err="1">
                <a:latin typeface="Times New Roman" panose="02020603050405020304" pitchFamily="18" charset="0"/>
                <a:cs typeface="Times New Roman" panose="02020603050405020304" pitchFamily="18" charset="0"/>
              </a:rPr>
              <a:t>dehiscences</a:t>
            </a:r>
            <a:r>
              <a:rPr lang="en-US" sz="2400" dirty="0">
                <a:latin typeface="Times New Roman" panose="02020603050405020304" pitchFamily="18" charset="0"/>
                <a:cs typeface="Times New Roman" panose="02020603050405020304" pitchFamily="18" charset="0"/>
              </a:rPr>
              <a:t>, early stages of furcation involvement, osseous defects like craters.</a:t>
            </a:r>
          </a:p>
          <a:p>
            <a:pPr algn="just">
              <a:lnSpc>
                <a:spcPct val="150000"/>
              </a:lnSpc>
            </a:pPr>
            <a:r>
              <a:rPr lang="en-US" sz="2400" dirty="0">
                <a:latin typeface="Times New Roman" panose="02020603050405020304" pitchFamily="18" charset="0"/>
                <a:cs typeface="Times New Roman" panose="02020603050405020304" pitchFamily="18" charset="0"/>
              </a:rPr>
              <a:t>Moreover they do not inform about current disease activity.</a:t>
            </a:r>
          </a:p>
          <a:p>
            <a:pPr algn="just">
              <a:lnSpc>
                <a:spcPct val="150000"/>
              </a:lnSpc>
            </a:pPr>
            <a:r>
              <a:rPr lang="en-US" sz="2400" dirty="0">
                <a:latin typeface="Times New Roman" panose="02020603050405020304" pitchFamily="18" charset="0"/>
                <a:cs typeface="Times New Roman" panose="02020603050405020304" pitchFamily="18" charset="0"/>
              </a:rPr>
              <a:t>Advanced imaging techniques such as digital radiography and CBCT provide more accurate details.</a:t>
            </a:r>
            <a:endParaRPr lang="en-IN"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F9A62510-1A34-49AF-860B-3A074DEB0C2B}" type="slidenum">
              <a:rPr lang="en-IN" smtClean="0"/>
              <a:t>36</a:t>
            </a:fld>
            <a:endParaRPr lang="en-IN"/>
          </a:p>
        </p:txBody>
      </p:sp>
    </p:spTree>
    <p:extLst>
      <p:ext uri="{BB962C8B-B14F-4D97-AF65-F5344CB8AC3E}">
        <p14:creationId xmlns:p14="http://schemas.microsoft.com/office/powerpoint/2010/main" val="20528946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00B0F0"/>
                </a:solidFill>
              </a:rPr>
              <a:t>References</a:t>
            </a:r>
            <a:endParaRPr lang="en-IN" dirty="0"/>
          </a:p>
        </p:txBody>
      </p:sp>
      <p:sp>
        <p:nvSpPr>
          <p:cNvPr id="3" name="Content Placeholder 2"/>
          <p:cNvSpPr>
            <a:spLocks noGrp="1"/>
          </p:cNvSpPr>
          <p:nvPr>
            <p:ph idx="1"/>
          </p:nvPr>
        </p:nvSpPr>
        <p:spPr/>
        <p:txBody>
          <a:bodyPr>
            <a:normAutofit fontScale="92500"/>
          </a:bodyPr>
          <a:lstStyle/>
          <a:p>
            <a:pPr algn="just"/>
            <a:r>
              <a:rPr lang="en-US" sz="3200" dirty="0"/>
              <a:t>Newman MG, Takei HH, </a:t>
            </a:r>
            <a:r>
              <a:rPr lang="en-US" sz="3200" dirty="0" err="1"/>
              <a:t>Klokkevold</a:t>
            </a:r>
            <a:r>
              <a:rPr lang="en-US" sz="3200" dirty="0"/>
              <a:t> PR, Carranza FA. Carranza’s clinical periodontology, 10th ed. Saunders Elsevier; 2007.</a:t>
            </a:r>
          </a:p>
          <a:p>
            <a:pPr algn="just"/>
            <a:r>
              <a:rPr lang="en-US" sz="3200" dirty="0" err="1"/>
              <a:t>Lindhe</a:t>
            </a:r>
            <a:r>
              <a:rPr lang="en-US" sz="3200" dirty="0"/>
              <a:t> J, Lang NP and </a:t>
            </a:r>
            <a:r>
              <a:rPr lang="en-US" sz="3200" dirty="0" err="1"/>
              <a:t>Karring</a:t>
            </a:r>
            <a:r>
              <a:rPr lang="en-US" sz="3200" dirty="0"/>
              <a:t> T. Clinical Periodontology and Implant Dentistry. 6th ed. Oxford (UK): Blackwell Publishing Ltd.; 2015.</a:t>
            </a:r>
          </a:p>
          <a:p>
            <a:pPr algn="just"/>
            <a:r>
              <a:rPr lang="en-US" sz="3200" dirty="0"/>
              <a:t>Newman MG, Takei HH, </a:t>
            </a:r>
            <a:r>
              <a:rPr lang="en-US" sz="3200" dirty="0" err="1"/>
              <a:t>Klokkevold</a:t>
            </a:r>
            <a:r>
              <a:rPr lang="en-US" sz="3200" dirty="0"/>
              <a:t> PR, Carranza FA. Carranza’s clinical periodontology, 13th ed. Saunders Elsevier; 2018.</a:t>
            </a:r>
          </a:p>
          <a:p>
            <a:endParaRPr lang="en-IN" dirty="0"/>
          </a:p>
        </p:txBody>
      </p:sp>
      <p:sp>
        <p:nvSpPr>
          <p:cNvPr id="4" name="Slide Number Placeholder 3"/>
          <p:cNvSpPr>
            <a:spLocks noGrp="1"/>
          </p:cNvSpPr>
          <p:nvPr>
            <p:ph type="sldNum" sz="quarter" idx="12"/>
          </p:nvPr>
        </p:nvSpPr>
        <p:spPr/>
        <p:txBody>
          <a:bodyPr/>
          <a:lstStyle/>
          <a:p>
            <a:fld id="{F9A62510-1A34-49AF-860B-3A074DEB0C2B}" type="slidenum">
              <a:rPr lang="en-IN" smtClean="0"/>
              <a:t>37</a:t>
            </a:fld>
            <a:endParaRPr lang="en-IN"/>
          </a:p>
        </p:txBody>
      </p:sp>
    </p:spTree>
    <p:extLst>
      <p:ext uri="{BB962C8B-B14F-4D97-AF65-F5344CB8AC3E}">
        <p14:creationId xmlns:p14="http://schemas.microsoft.com/office/powerpoint/2010/main" val="3281152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Introduction </a:t>
            </a:r>
          </a:p>
        </p:txBody>
      </p:sp>
      <p:sp>
        <p:nvSpPr>
          <p:cNvPr id="3" name="Content Placeholder 2"/>
          <p:cNvSpPr>
            <a:spLocks noGrp="1"/>
          </p:cNvSpPr>
          <p:nvPr>
            <p:ph idx="1"/>
          </p:nvPr>
        </p:nvSpPr>
        <p:spPr/>
        <p:txBody>
          <a:bodyPr>
            <a:normAutofit/>
          </a:bodyPr>
          <a:lstStyle/>
          <a:p>
            <a:pPr algn="just">
              <a:lnSpc>
                <a:spcPct val="150000"/>
              </a:lnSpc>
            </a:pPr>
            <a:r>
              <a:rPr lang="en-IN" sz="2800" dirty="0"/>
              <a:t>The radiograph is a valuable aid in the diagnosis of periodontal disease, determination of the prognosis, and evaluation of the outcome of treatment. </a:t>
            </a:r>
            <a:r>
              <a:rPr lang="en-IN" sz="2800" b="1" dirty="0"/>
              <a:t>However, the radiograph is an adjunct to the clinical examination, not a substitute for it. </a:t>
            </a:r>
          </a:p>
        </p:txBody>
      </p:sp>
      <p:sp>
        <p:nvSpPr>
          <p:cNvPr id="4" name="Slide Number Placeholder 3"/>
          <p:cNvSpPr>
            <a:spLocks noGrp="1"/>
          </p:cNvSpPr>
          <p:nvPr>
            <p:ph type="sldNum" sz="quarter" idx="12"/>
          </p:nvPr>
        </p:nvSpPr>
        <p:spPr/>
        <p:txBody>
          <a:bodyPr/>
          <a:lstStyle/>
          <a:p>
            <a:fld id="{F9A62510-1A34-49AF-860B-3A074DEB0C2B}" type="slidenum">
              <a:rPr lang="en-IN" smtClean="0"/>
              <a:t>4</a:t>
            </a:fld>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IN" sz="2800" b="1" dirty="0"/>
              <a:t>The radiograph reveals alteration in calcified tissues. </a:t>
            </a:r>
          </a:p>
          <a:p>
            <a:pPr algn="just">
              <a:lnSpc>
                <a:spcPct val="150000"/>
              </a:lnSpc>
            </a:pPr>
            <a:r>
              <a:rPr lang="en-IN" sz="2800" b="1" dirty="0">
                <a:solidFill>
                  <a:srgbClr val="FF0000"/>
                </a:solidFill>
              </a:rPr>
              <a:t>It does not reveals current cellular activity but shows effects of past cellular experience on the bone &amp; roots.</a:t>
            </a:r>
          </a:p>
        </p:txBody>
      </p:sp>
      <p:sp>
        <p:nvSpPr>
          <p:cNvPr id="4" name="Slide Number Placeholder 3"/>
          <p:cNvSpPr>
            <a:spLocks noGrp="1"/>
          </p:cNvSpPr>
          <p:nvPr>
            <p:ph type="sldNum" sz="quarter" idx="12"/>
          </p:nvPr>
        </p:nvSpPr>
        <p:spPr/>
        <p:txBody>
          <a:bodyPr/>
          <a:lstStyle/>
          <a:p>
            <a:fld id="{F9A62510-1A34-49AF-860B-3A074DEB0C2B}" type="slidenum">
              <a:rPr lang="en-IN" smtClean="0"/>
              <a:t>5</a:t>
            </a:fld>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NORMAL INTERDENTAL SEPTA</a:t>
            </a:r>
          </a:p>
        </p:txBody>
      </p:sp>
      <p:sp>
        <p:nvSpPr>
          <p:cNvPr id="3" name="Content Placeholder 2"/>
          <p:cNvSpPr>
            <a:spLocks noGrp="1"/>
          </p:cNvSpPr>
          <p:nvPr>
            <p:ph idx="1"/>
          </p:nvPr>
        </p:nvSpPr>
        <p:spPr/>
        <p:txBody>
          <a:bodyPr>
            <a:normAutofit fontScale="92500"/>
          </a:bodyPr>
          <a:lstStyle/>
          <a:p>
            <a:pPr algn="just">
              <a:lnSpc>
                <a:spcPct val="150000"/>
              </a:lnSpc>
            </a:pPr>
            <a:r>
              <a:rPr lang="en-IN" sz="2800" dirty="0"/>
              <a:t>Radiographic evaluation of bone changes in periodontal diseases is based mainly on appearance of </a:t>
            </a:r>
            <a:r>
              <a:rPr lang="en-IN" sz="2800" b="1" dirty="0" err="1">
                <a:solidFill>
                  <a:srgbClr val="FF0000"/>
                </a:solidFill>
              </a:rPr>
              <a:t>interdental</a:t>
            </a:r>
            <a:r>
              <a:rPr lang="en-IN" sz="2800" b="1" dirty="0">
                <a:solidFill>
                  <a:srgbClr val="FF0000"/>
                </a:solidFill>
              </a:rPr>
              <a:t> septa </a:t>
            </a:r>
            <a:r>
              <a:rPr lang="en-IN" sz="2800" dirty="0"/>
              <a:t>, because the relatively dense root structure obscures the facial and lingual bony plates.</a:t>
            </a:r>
          </a:p>
          <a:p>
            <a:pPr algn="just">
              <a:lnSpc>
                <a:spcPct val="150000"/>
              </a:lnSpc>
            </a:pPr>
            <a:r>
              <a:rPr lang="en-IN" sz="2800" dirty="0"/>
              <a:t>The </a:t>
            </a:r>
            <a:r>
              <a:rPr lang="en-IN" sz="2800" dirty="0" err="1"/>
              <a:t>interdental</a:t>
            </a:r>
            <a:r>
              <a:rPr lang="en-IN" sz="2800" dirty="0"/>
              <a:t> septum normally presents a thin </a:t>
            </a:r>
            <a:r>
              <a:rPr lang="en-IN" sz="2800" dirty="0" err="1"/>
              <a:t>radiopaque</a:t>
            </a:r>
            <a:r>
              <a:rPr lang="en-IN" sz="2800" dirty="0"/>
              <a:t> border that is adjacent to the PDL and at alveolar crest, termed as </a:t>
            </a:r>
            <a:r>
              <a:rPr lang="en-IN" sz="2800" b="1" dirty="0">
                <a:solidFill>
                  <a:srgbClr val="FF0000"/>
                </a:solidFill>
              </a:rPr>
              <a:t>Lamina </a:t>
            </a:r>
            <a:r>
              <a:rPr lang="en-IN" sz="2800" b="1" dirty="0" err="1">
                <a:solidFill>
                  <a:srgbClr val="FF0000"/>
                </a:solidFill>
              </a:rPr>
              <a:t>dura</a:t>
            </a:r>
            <a:r>
              <a:rPr lang="en-IN" sz="2800" b="1" dirty="0">
                <a:solidFill>
                  <a:srgbClr val="FF0000"/>
                </a:solidFill>
              </a:rPr>
              <a:t>.</a:t>
            </a:r>
          </a:p>
        </p:txBody>
      </p:sp>
      <p:sp>
        <p:nvSpPr>
          <p:cNvPr id="4" name="Slide Number Placeholder 3"/>
          <p:cNvSpPr>
            <a:spLocks noGrp="1"/>
          </p:cNvSpPr>
          <p:nvPr>
            <p:ph type="sldNum" sz="quarter" idx="12"/>
          </p:nvPr>
        </p:nvSpPr>
        <p:spPr/>
        <p:txBody>
          <a:bodyPr/>
          <a:lstStyle/>
          <a:p>
            <a:fld id="{F9A62510-1A34-49AF-860B-3A074DEB0C2B}" type="slidenum">
              <a:rPr lang="en-IN" smtClean="0"/>
              <a:t>6</a:t>
            </a:fld>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p:cNvPicPr>
            <a:picLocks noGrp="1" noChangeAspect="1" noChangeArrowheads="1"/>
          </p:cNvPicPr>
          <p:nvPr>
            <p:ph idx="1"/>
          </p:nvPr>
        </p:nvPicPr>
        <p:blipFill>
          <a:blip r:embed="rId2" cstate="print"/>
          <a:srcRect/>
          <a:stretch>
            <a:fillRect/>
          </a:stretch>
        </p:blipFill>
        <p:spPr bwMode="auto">
          <a:xfrm>
            <a:off x="1763688" y="1460890"/>
            <a:ext cx="5616624" cy="48045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Slide Number Placeholder 2"/>
          <p:cNvSpPr>
            <a:spLocks noGrp="1"/>
          </p:cNvSpPr>
          <p:nvPr>
            <p:ph type="sldNum" sz="quarter" idx="12"/>
          </p:nvPr>
        </p:nvSpPr>
        <p:spPr/>
        <p:txBody>
          <a:bodyPr/>
          <a:lstStyle/>
          <a:p>
            <a:fld id="{F9A62510-1A34-49AF-860B-3A074DEB0C2B}" type="slidenum">
              <a:rPr lang="en-IN" smtClean="0"/>
              <a:t>7</a:t>
            </a:fld>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IN" sz="2800" dirty="0"/>
              <a:t>Lamina </a:t>
            </a:r>
            <a:r>
              <a:rPr lang="en-IN" sz="2800" dirty="0" err="1"/>
              <a:t>dura</a:t>
            </a:r>
            <a:r>
              <a:rPr lang="en-IN" sz="2800" dirty="0"/>
              <a:t> appears </a:t>
            </a:r>
            <a:r>
              <a:rPr lang="en-IN" sz="2800" dirty="0" err="1"/>
              <a:t>radiographically</a:t>
            </a:r>
            <a:r>
              <a:rPr lang="en-IN" sz="2800" dirty="0"/>
              <a:t> as a continuous white line, but in reality it is perforated by Numerous small foramina, Traversed by blood vessels, </a:t>
            </a:r>
            <a:r>
              <a:rPr lang="en-IN" sz="2800" dirty="0" err="1"/>
              <a:t>lymphatics</a:t>
            </a:r>
            <a:r>
              <a:rPr lang="en-IN" sz="2800" dirty="0"/>
              <a:t> &amp; nerves, which pass between the PDL &amp; bone.</a:t>
            </a:r>
          </a:p>
          <a:p>
            <a:pPr algn="just">
              <a:lnSpc>
                <a:spcPct val="150000"/>
              </a:lnSpc>
            </a:pPr>
            <a:r>
              <a:rPr lang="en-IN" sz="2800" b="1" dirty="0"/>
              <a:t>Because the lamina </a:t>
            </a:r>
            <a:r>
              <a:rPr lang="en-IN" sz="2800" b="1" dirty="0" err="1"/>
              <a:t>dura</a:t>
            </a:r>
            <a:r>
              <a:rPr lang="en-IN" sz="2800" b="1" dirty="0"/>
              <a:t> represents the bone surface lining the tooth socket, the shape and position of the root &amp; changes in the </a:t>
            </a:r>
            <a:r>
              <a:rPr lang="en-IN" sz="2800" b="1" dirty="0" err="1"/>
              <a:t>angulation</a:t>
            </a:r>
            <a:r>
              <a:rPr lang="en-IN" sz="2800" b="1" dirty="0"/>
              <a:t> of the X-ray beam produce considerable variations in its appearance.</a:t>
            </a:r>
          </a:p>
        </p:txBody>
      </p:sp>
      <p:sp>
        <p:nvSpPr>
          <p:cNvPr id="4" name="Slide Number Placeholder 3"/>
          <p:cNvSpPr>
            <a:spLocks noGrp="1"/>
          </p:cNvSpPr>
          <p:nvPr>
            <p:ph type="sldNum" sz="quarter" idx="12"/>
          </p:nvPr>
        </p:nvSpPr>
        <p:spPr/>
        <p:txBody>
          <a:bodyPr/>
          <a:lstStyle/>
          <a:p>
            <a:fld id="{F9A62510-1A34-49AF-860B-3A074DEB0C2B}" type="slidenum">
              <a:rPr lang="en-IN" smtClean="0"/>
              <a:t>8</a:t>
            </a:fld>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en-IN" sz="2800" dirty="0"/>
              <a:t>The width and shape of the </a:t>
            </a:r>
            <a:r>
              <a:rPr lang="en-IN" sz="2800" dirty="0" err="1"/>
              <a:t>interdental</a:t>
            </a:r>
            <a:r>
              <a:rPr lang="en-IN" sz="2800" dirty="0"/>
              <a:t> bone and the angle of the crest normally vary according to the </a:t>
            </a:r>
            <a:r>
              <a:rPr lang="en-IN" sz="2800" b="1" dirty="0">
                <a:solidFill>
                  <a:srgbClr val="0070C0"/>
                </a:solidFill>
              </a:rPr>
              <a:t>convexity of the proximal tooth surfaces and the level of the </a:t>
            </a:r>
            <a:r>
              <a:rPr lang="en-IN" sz="2800" b="1" dirty="0" err="1">
                <a:solidFill>
                  <a:srgbClr val="0070C0"/>
                </a:solidFill>
              </a:rPr>
              <a:t>cementoenamel</a:t>
            </a:r>
            <a:r>
              <a:rPr lang="en-IN" sz="2800" b="1" dirty="0">
                <a:solidFill>
                  <a:srgbClr val="0070C0"/>
                </a:solidFill>
              </a:rPr>
              <a:t> junction (CEJ) of the approximating teeth. </a:t>
            </a:r>
          </a:p>
          <a:p>
            <a:pPr algn="just">
              <a:lnSpc>
                <a:spcPct val="150000"/>
              </a:lnSpc>
            </a:pPr>
            <a:r>
              <a:rPr lang="en-IN" sz="2800" dirty="0"/>
              <a:t>The </a:t>
            </a:r>
            <a:r>
              <a:rPr lang="en-IN" sz="2800" dirty="0" err="1"/>
              <a:t>angulation</a:t>
            </a:r>
            <a:r>
              <a:rPr lang="en-IN" sz="2800" dirty="0"/>
              <a:t> of crest of </a:t>
            </a:r>
            <a:r>
              <a:rPr lang="en-IN" sz="2800" dirty="0" err="1"/>
              <a:t>interdental</a:t>
            </a:r>
            <a:r>
              <a:rPr lang="en-IN" sz="2800" dirty="0"/>
              <a:t> septum is generally parallel to line between the CEJs of approximating teeth. When there is a difference in the level of the CEJs, the crest of the </a:t>
            </a:r>
            <a:r>
              <a:rPr lang="en-IN" sz="2800" dirty="0" err="1"/>
              <a:t>interdental</a:t>
            </a:r>
            <a:r>
              <a:rPr lang="en-IN" sz="2800" dirty="0"/>
              <a:t> bone appears angulated rather than horizontal. </a:t>
            </a:r>
          </a:p>
        </p:txBody>
      </p:sp>
      <p:sp>
        <p:nvSpPr>
          <p:cNvPr id="4" name="Slide Number Placeholder 3"/>
          <p:cNvSpPr>
            <a:spLocks noGrp="1"/>
          </p:cNvSpPr>
          <p:nvPr>
            <p:ph type="sldNum" sz="quarter" idx="12"/>
          </p:nvPr>
        </p:nvSpPr>
        <p:spPr/>
        <p:txBody>
          <a:bodyPr/>
          <a:lstStyle/>
          <a:p>
            <a:fld id="{F9A62510-1A34-49AF-860B-3A074DEB0C2B}" type="slidenum">
              <a:rPr lang="en-IN" smtClean="0"/>
              <a:t>9</a:t>
            </a:fld>
            <a:endParaRPr lang="en-I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1796</Words>
  <Application>Microsoft Office PowerPoint</Application>
  <PresentationFormat>On-screen Show (4:3)</PresentationFormat>
  <Paragraphs>160</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Arial Narrow</vt:lpstr>
      <vt:lpstr>Calibri</vt:lpstr>
      <vt:lpstr>Forte</vt:lpstr>
      <vt:lpstr>Times New Roman</vt:lpstr>
      <vt:lpstr>Office Theme</vt:lpstr>
      <vt:lpstr>Radiographic aids in the diagnosis of periodontal disease</vt:lpstr>
      <vt:lpstr>SPECIFIC LEARNING OBJECTIVES</vt:lpstr>
      <vt:lpstr>CONTENTS</vt:lpstr>
      <vt:lpstr>Introduction </vt:lpstr>
      <vt:lpstr>PowerPoint Presentation</vt:lpstr>
      <vt:lpstr>NORMAL INTERDENTAL SEPTA</vt:lpstr>
      <vt:lpstr>PowerPoint Presentation</vt:lpstr>
      <vt:lpstr>PowerPoint Presentation</vt:lpstr>
      <vt:lpstr>PowerPoint Presentation</vt:lpstr>
      <vt:lpstr>PowerPoint Presentation</vt:lpstr>
      <vt:lpstr>RADIOGRAPHIC TECHNIQUES</vt:lpstr>
      <vt:lpstr>PowerPoint Presentation</vt:lpstr>
      <vt:lpstr>BONE DESTRUCTION IN PERIODONTAL DISEASE</vt:lpstr>
      <vt:lpstr>PowerPoint Presentation</vt:lpstr>
      <vt:lpstr>PowerPoint Presentation</vt:lpstr>
      <vt:lpstr>PATTERN OF BONE DESTRUCTION</vt:lpstr>
      <vt:lpstr>PowerPoint Presentation</vt:lpstr>
      <vt:lpstr>PowerPoint Presentation</vt:lpstr>
      <vt:lpstr>Radiographic Appearance of Periodontal Disease </vt:lpstr>
      <vt:lpstr>PERIODONTITIS</vt:lpstr>
      <vt:lpstr>INTERDENTAL CRATERS</vt:lpstr>
      <vt:lpstr>FURCATION INVOLVEMENT</vt:lpstr>
      <vt:lpstr>PowerPoint Presentation</vt:lpstr>
      <vt:lpstr>PowerPoint Presentation</vt:lpstr>
      <vt:lpstr>PowerPoint Presentation</vt:lpstr>
      <vt:lpstr>PowerPoint Presentation</vt:lpstr>
      <vt:lpstr>PowerPoint Presentation</vt:lpstr>
      <vt:lpstr>PERIODONTAL ABSCESS</vt:lpstr>
      <vt:lpstr>Localized Aggressive Periodontitis</vt:lpstr>
      <vt:lpstr>TRAUMA FROM OCCLUSION</vt:lpstr>
      <vt:lpstr>PowerPoint Presentation</vt:lpstr>
      <vt:lpstr>PowerPoint Presentation</vt:lpstr>
      <vt:lpstr>DIGITAL INTRAORAL RADIOGRAPHY</vt:lpstr>
      <vt:lpstr>PowerPoint Presentation</vt:lpstr>
      <vt:lpstr>PowerPoint Presentation</vt:lpstr>
      <vt:lpstr>Summary </vt:lpstr>
      <vt:lpstr>References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saswati mohanty</cp:lastModifiedBy>
  <cp:revision>21</cp:revision>
  <dcterms:created xsi:type="dcterms:W3CDTF">2019-01-07T13:27:02Z</dcterms:created>
  <dcterms:modified xsi:type="dcterms:W3CDTF">2022-07-06T07:07:24Z</dcterms:modified>
</cp:coreProperties>
</file>